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sldIdLst>
    <p:sldId id="256" r:id="rId2"/>
    <p:sldId id="257" r:id="rId3"/>
    <p:sldId id="258" r:id="rId4"/>
    <p:sldId id="260" r:id="rId5"/>
    <p:sldId id="261" r:id="rId6"/>
    <p:sldId id="262" r:id="rId7"/>
    <p:sldId id="263" r:id="rId8"/>
    <p:sldId id="264" r:id="rId9"/>
    <p:sldId id="266" r:id="rId10"/>
    <p:sldId id="265"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ne Kompaan" initials="SK" lastIdx="1" clrIdx="0">
    <p:extLst>
      <p:ext uri="{19B8F6BF-5375-455C-9EA6-DF929625EA0E}">
        <p15:presenceInfo xmlns:p15="http://schemas.microsoft.com/office/powerpoint/2012/main" userId="S::s.kompaan@noorderpoort.nl::48d24132-af4d-4136-b1af-f2dde5143a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3/26/2021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4051273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3/26/2021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4375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3/26/2021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88059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3/26/2021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9444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3/26/2021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895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3/26/2021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437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3/26/2021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23888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3/26/2021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0066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3/26/2021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97964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3/26/2021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580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3/26/2021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273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3/26/2021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dirty="0"/>
          </a:p>
        </p:txBody>
      </p:sp>
    </p:spTree>
    <p:extLst>
      <p:ext uri="{BB962C8B-B14F-4D97-AF65-F5344CB8AC3E}">
        <p14:creationId xmlns:p14="http://schemas.microsoft.com/office/powerpoint/2010/main" val="150255782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D2306AB6-9D65-4F8E-9FD7-C3F3A3DE3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C9677B5-C428-45C8-9355-F8E7718A2E01}"/>
              </a:ext>
            </a:extLst>
          </p:cNvPr>
          <p:cNvPicPr>
            <a:picLocks noChangeAspect="1"/>
          </p:cNvPicPr>
          <p:nvPr/>
        </p:nvPicPr>
        <p:blipFill rotWithShape="1">
          <a:blip r:embed="rId2"/>
          <a:srcRect r="1779" b="1"/>
          <a:stretch/>
        </p:blipFill>
        <p:spPr>
          <a:xfrm>
            <a:off x="20" y="10"/>
            <a:ext cx="12191980" cy="6857990"/>
          </a:xfrm>
          <a:prstGeom prst="rect">
            <a:avLst/>
          </a:prstGeom>
        </p:spPr>
      </p:pic>
      <p:sp>
        <p:nvSpPr>
          <p:cNvPr id="52" name="Freeform: Shape 51">
            <a:extLst>
              <a:ext uri="{FF2B5EF4-FFF2-40B4-BE49-F238E27FC236}">
                <a16:creationId xmlns:a16="http://schemas.microsoft.com/office/drawing/2014/main" id="{284C940E-7A1D-418E-A9E8-C9852CA8E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1255" y="2996261"/>
            <a:ext cx="6310745" cy="3861739"/>
          </a:xfrm>
          <a:custGeom>
            <a:avLst/>
            <a:gdLst>
              <a:gd name="connsiteX0" fmla="*/ 5172027 w 6310745"/>
              <a:gd name="connsiteY0" fmla="*/ 351902 h 3861739"/>
              <a:gd name="connsiteX1" fmla="*/ 5173047 w 6310745"/>
              <a:gd name="connsiteY1" fmla="*/ 352987 h 3861739"/>
              <a:gd name="connsiteX2" fmla="*/ 5177471 w 6310745"/>
              <a:gd name="connsiteY2" fmla="*/ 352581 h 3861739"/>
              <a:gd name="connsiteX3" fmla="*/ 2969865 w 6310745"/>
              <a:gd name="connsiteY3" fmla="*/ 91462 h 3861739"/>
              <a:gd name="connsiteX4" fmla="*/ 2918830 w 6310745"/>
              <a:gd name="connsiteY4" fmla="*/ 95401 h 3861739"/>
              <a:gd name="connsiteX5" fmla="*/ 1957331 w 6310745"/>
              <a:gd name="connsiteY5" fmla="*/ 323658 h 3861739"/>
              <a:gd name="connsiteX6" fmla="*/ 413011 w 6310745"/>
              <a:gd name="connsiteY6" fmla="*/ 1429370 h 3861739"/>
              <a:gd name="connsiteX7" fmla="*/ 88087 w 6310745"/>
              <a:gd name="connsiteY7" fmla="*/ 2204577 h 3861739"/>
              <a:gd name="connsiteX8" fmla="*/ 109862 w 6310745"/>
              <a:gd name="connsiteY8" fmla="*/ 2159496 h 3861739"/>
              <a:gd name="connsiteX9" fmla="*/ 566286 w 6310745"/>
              <a:gd name="connsiteY9" fmla="*/ 1369352 h 3861739"/>
              <a:gd name="connsiteX10" fmla="*/ 1648059 w 6310745"/>
              <a:gd name="connsiteY10" fmla="*/ 484837 h 3861739"/>
              <a:gd name="connsiteX11" fmla="*/ 2969865 w 6310745"/>
              <a:gd name="connsiteY11" fmla="*/ 91462 h 3861739"/>
              <a:gd name="connsiteX12" fmla="*/ 3495357 w 6310745"/>
              <a:gd name="connsiteY12" fmla="*/ 893 h 3861739"/>
              <a:gd name="connsiteX13" fmla="*/ 3941913 w 6310745"/>
              <a:gd name="connsiteY13" fmla="*/ 37963 h 3861739"/>
              <a:gd name="connsiteX14" fmla="*/ 5299614 w 6310745"/>
              <a:gd name="connsiteY14" fmla="*/ 324201 h 3861739"/>
              <a:gd name="connsiteX15" fmla="*/ 6213700 w 6310745"/>
              <a:gd name="connsiteY15" fmla="*/ 666307 h 3861739"/>
              <a:gd name="connsiteX16" fmla="*/ 6310745 w 6310745"/>
              <a:gd name="connsiteY16" fmla="*/ 718092 h 3861739"/>
              <a:gd name="connsiteX17" fmla="*/ 6310745 w 6310745"/>
              <a:gd name="connsiteY17" fmla="*/ 786964 h 3861739"/>
              <a:gd name="connsiteX18" fmla="*/ 6223734 w 6310745"/>
              <a:gd name="connsiteY18" fmla="*/ 739515 h 3861739"/>
              <a:gd name="connsiteX19" fmla="*/ 5436559 w 6310745"/>
              <a:gd name="connsiteY19" fmla="*/ 427942 h 3861739"/>
              <a:gd name="connsiteX20" fmla="*/ 5314925 w 6310745"/>
              <a:gd name="connsiteY20" fmla="*/ 390465 h 3861739"/>
              <a:gd name="connsiteX21" fmla="*/ 5198564 w 6310745"/>
              <a:gd name="connsiteY21" fmla="*/ 357468 h 3861739"/>
              <a:gd name="connsiteX22" fmla="*/ 5826636 w 6310745"/>
              <a:gd name="connsiteY22" fmla="*/ 619266 h 3861739"/>
              <a:gd name="connsiteX23" fmla="*/ 6125359 w 6310745"/>
              <a:gd name="connsiteY23" fmla="*/ 778370 h 3861739"/>
              <a:gd name="connsiteX24" fmla="*/ 6310745 w 6310745"/>
              <a:gd name="connsiteY24" fmla="*/ 896973 h 3861739"/>
              <a:gd name="connsiteX25" fmla="*/ 6310745 w 6310745"/>
              <a:gd name="connsiteY25" fmla="*/ 3861739 h 3861739"/>
              <a:gd name="connsiteX26" fmla="*/ 974639 w 6310745"/>
              <a:gd name="connsiteY26" fmla="*/ 3861739 h 3861739"/>
              <a:gd name="connsiteX27" fmla="*/ 719986 w 6310745"/>
              <a:gd name="connsiteY27" fmla="*/ 3659957 h 3861739"/>
              <a:gd name="connsiteX28" fmla="*/ 299202 w 6310745"/>
              <a:gd name="connsiteY28" fmla="*/ 3177626 h 3861739"/>
              <a:gd name="connsiteX29" fmla="*/ 52873 w 6310745"/>
              <a:gd name="connsiteY29" fmla="*/ 2564820 h 3861739"/>
              <a:gd name="connsiteX30" fmla="*/ 21743 w 6310745"/>
              <a:gd name="connsiteY30" fmla="*/ 2457276 h 3861739"/>
              <a:gd name="connsiteX31" fmla="*/ 15788 w 6310745"/>
              <a:gd name="connsiteY31" fmla="*/ 2193035 h 3861739"/>
              <a:gd name="connsiteX32" fmla="*/ 1087523 w 6310745"/>
              <a:gd name="connsiteY32" fmla="*/ 695306 h 3861739"/>
              <a:gd name="connsiteX33" fmla="*/ 2765215 w 6310745"/>
              <a:gd name="connsiteY33" fmla="*/ 56158 h 3861739"/>
              <a:gd name="connsiteX34" fmla="*/ 3120078 w 6310745"/>
              <a:gd name="connsiteY34" fmla="*/ 15422 h 3861739"/>
              <a:gd name="connsiteX35" fmla="*/ 3495357 w 6310745"/>
              <a:gd name="connsiteY35" fmla="*/ 893 h 386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0745" h="3861739">
                <a:moveTo>
                  <a:pt x="5172027" y="351902"/>
                </a:moveTo>
                <a:cubicBezTo>
                  <a:pt x="5172027" y="351902"/>
                  <a:pt x="5172027" y="352852"/>
                  <a:pt x="5173047" y="352987"/>
                </a:cubicBezTo>
                <a:lnTo>
                  <a:pt x="5177471" y="352581"/>
                </a:lnTo>
                <a:close/>
                <a:moveTo>
                  <a:pt x="2969865" y="91462"/>
                </a:moveTo>
                <a:cubicBezTo>
                  <a:pt x="2952701" y="89711"/>
                  <a:pt x="2935264" y="91055"/>
                  <a:pt x="2918830" y="95401"/>
                </a:cubicBezTo>
                <a:cubicBezTo>
                  <a:pt x="2586081" y="133611"/>
                  <a:pt x="2262146" y="210506"/>
                  <a:pt x="1957331" y="323658"/>
                </a:cubicBezTo>
                <a:cubicBezTo>
                  <a:pt x="1300170" y="565494"/>
                  <a:pt x="773488" y="924243"/>
                  <a:pt x="413011" y="1429370"/>
                </a:cubicBezTo>
                <a:cubicBezTo>
                  <a:pt x="241125" y="1667934"/>
                  <a:pt x="130650" y="1931482"/>
                  <a:pt x="88087" y="2204577"/>
                </a:cubicBezTo>
                <a:cubicBezTo>
                  <a:pt x="96253" y="2189777"/>
                  <a:pt x="103398" y="2174704"/>
                  <a:pt x="109862" y="2159496"/>
                </a:cubicBezTo>
                <a:cubicBezTo>
                  <a:pt x="227584" y="1883441"/>
                  <a:pt x="374053" y="1617978"/>
                  <a:pt x="566286" y="1369352"/>
                </a:cubicBezTo>
                <a:cubicBezTo>
                  <a:pt x="843916" y="1009789"/>
                  <a:pt x="1197929" y="710108"/>
                  <a:pt x="1648059" y="484837"/>
                </a:cubicBezTo>
                <a:cubicBezTo>
                  <a:pt x="2053957" y="281700"/>
                  <a:pt x="2497621" y="159899"/>
                  <a:pt x="2969865" y="91462"/>
                </a:cubicBezTo>
                <a:close/>
                <a:moveTo>
                  <a:pt x="3495357" y="893"/>
                </a:moveTo>
                <a:cubicBezTo>
                  <a:pt x="3633661" y="-4539"/>
                  <a:pt x="3787957" y="15693"/>
                  <a:pt x="3941913" y="37963"/>
                </a:cubicBezTo>
                <a:cubicBezTo>
                  <a:pt x="4403949" y="104770"/>
                  <a:pt x="4858161" y="195339"/>
                  <a:pt x="5299614" y="324201"/>
                </a:cubicBezTo>
                <a:cubicBezTo>
                  <a:pt x="5617945" y="417079"/>
                  <a:pt x="5925559" y="526685"/>
                  <a:pt x="6213700" y="666307"/>
                </a:cubicBezTo>
                <a:lnTo>
                  <a:pt x="6310745" y="718092"/>
                </a:lnTo>
                <a:lnTo>
                  <a:pt x="6310745" y="786964"/>
                </a:lnTo>
                <a:lnTo>
                  <a:pt x="6223734" y="739515"/>
                </a:lnTo>
                <a:cubicBezTo>
                  <a:pt x="5975170" y="615379"/>
                  <a:pt x="5710361" y="515015"/>
                  <a:pt x="5436559" y="427942"/>
                </a:cubicBezTo>
                <a:cubicBezTo>
                  <a:pt x="5396292" y="415002"/>
                  <a:pt x="5355753" y="402509"/>
                  <a:pt x="5314925" y="390465"/>
                </a:cubicBezTo>
                <a:cubicBezTo>
                  <a:pt x="5276307" y="379059"/>
                  <a:pt x="5237351" y="368468"/>
                  <a:pt x="5198564" y="357468"/>
                </a:cubicBezTo>
                <a:cubicBezTo>
                  <a:pt x="5414393" y="434473"/>
                  <a:pt x="5624129" y="521907"/>
                  <a:pt x="5826636" y="619266"/>
                </a:cubicBezTo>
                <a:cubicBezTo>
                  <a:pt x="5929344" y="669507"/>
                  <a:pt x="6029097" y="722388"/>
                  <a:pt x="6125359" y="778370"/>
                </a:cubicBezTo>
                <a:lnTo>
                  <a:pt x="6310745" y="896973"/>
                </a:lnTo>
                <a:lnTo>
                  <a:pt x="6310745" y="3861739"/>
                </a:lnTo>
                <a:lnTo>
                  <a:pt x="974639" y="3861739"/>
                </a:lnTo>
                <a:lnTo>
                  <a:pt x="719986" y="3659957"/>
                </a:lnTo>
                <a:cubicBezTo>
                  <a:pt x="556844" y="3515259"/>
                  <a:pt x="415052" y="3355506"/>
                  <a:pt x="299202" y="3177626"/>
                </a:cubicBezTo>
                <a:cubicBezTo>
                  <a:pt x="173197" y="2986301"/>
                  <a:pt x="89840" y="2778941"/>
                  <a:pt x="52873" y="2564820"/>
                </a:cubicBezTo>
                <a:cubicBezTo>
                  <a:pt x="46170" y="2528361"/>
                  <a:pt x="35760" y="2492390"/>
                  <a:pt x="21743" y="2457276"/>
                </a:cubicBezTo>
                <a:cubicBezTo>
                  <a:pt x="-12282" y="2369287"/>
                  <a:pt x="-34" y="2280753"/>
                  <a:pt x="15788" y="2193035"/>
                </a:cubicBezTo>
                <a:cubicBezTo>
                  <a:pt x="125343" y="1581179"/>
                  <a:pt x="505554" y="1091397"/>
                  <a:pt x="1087523" y="695306"/>
                </a:cubicBezTo>
                <a:cubicBezTo>
                  <a:pt x="1574397" y="363308"/>
                  <a:pt x="2138335" y="155961"/>
                  <a:pt x="2765215" y="56158"/>
                </a:cubicBezTo>
                <a:cubicBezTo>
                  <a:pt x="2882595" y="37419"/>
                  <a:pt x="3000997" y="24655"/>
                  <a:pt x="3120078" y="15422"/>
                </a:cubicBezTo>
                <a:cubicBezTo>
                  <a:pt x="3239161" y="6188"/>
                  <a:pt x="3356711" y="2250"/>
                  <a:pt x="3495357" y="893"/>
                </a:cubicBezTo>
                <a:close/>
              </a:path>
            </a:pathLst>
          </a:custGeom>
          <a:solidFill>
            <a:srgbClr val="DFE52C">
              <a:alpha val="91000"/>
            </a:srgbClr>
          </a:solidFill>
          <a:ln w="12700"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160DD437-7BA1-4ADE-B8A6-7B0CE83797F3}"/>
              </a:ext>
            </a:extLst>
          </p:cNvPr>
          <p:cNvSpPr>
            <a:spLocks noGrp="1"/>
          </p:cNvSpPr>
          <p:nvPr>
            <p:ph type="ctrTitle"/>
          </p:nvPr>
        </p:nvSpPr>
        <p:spPr>
          <a:xfrm>
            <a:off x="7004878" y="3732208"/>
            <a:ext cx="4574851" cy="1390218"/>
          </a:xfrm>
        </p:spPr>
        <p:txBody>
          <a:bodyPr anchor="b">
            <a:normAutofit/>
          </a:bodyPr>
          <a:lstStyle/>
          <a:p>
            <a:pPr algn="ctr">
              <a:lnSpc>
                <a:spcPct val="90000"/>
              </a:lnSpc>
            </a:pPr>
            <a:r>
              <a:rPr lang="nl-NL" sz="2900" dirty="0">
                <a:solidFill>
                  <a:schemeClr val="bg1"/>
                </a:solidFill>
              </a:rPr>
              <a:t>Les 8 fysiek</a:t>
            </a:r>
            <a:br>
              <a:rPr lang="nl-NL" sz="2900" dirty="0">
                <a:solidFill>
                  <a:schemeClr val="bg1"/>
                </a:solidFill>
              </a:rPr>
            </a:br>
            <a:r>
              <a:rPr lang="nl-NL" sz="2900" dirty="0">
                <a:solidFill>
                  <a:schemeClr val="bg1"/>
                </a:solidFill>
              </a:rPr>
              <a:t>oplossingsgericht werken</a:t>
            </a:r>
          </a:p>
        </p:txBody>
      </p:sp>
      <p:sp>
        <p:nvSpPr>
          <p:cNvPr id="3" name="Ondertitel 2">
            <a:extLst>
              <a:ext uri="{FF2B5EF4-FFF2-40B4-BE49-F238E27FC236}">
                <a16:creationId xmlns:a16="http://schemas.microsoft.com/office/drawing/2014/main" id="{3BBAC411-26EE-4A3B-9B8D-C310845263AC}"/>
              </a:ext>
            </a:extLst>
          </p:cNvPr>
          <p:cNvSpPr>
            <a:spLocks noGrp="1"/>
          </p:cNvSpPr>
          <p:nvPr>
            <p:ph type="subTitle" idx="1"/>
          </p:nvPr>
        </p:nvSpPr>
        <p:spPr>
          <a:xfrm>
            <a:off x="7010481" y="5586497"/>
            <a:ext cx="4569248" cy="555608"/>
          </a:xfrm>
        </p:spPr>
        <p:txBody>
          <a:bodyPr>
            <a:normAutofit/>
          </a:bodyPr>
          <a:lstStyle/>
          <a:p>
            <a:pPr algn="ctr"/>
            <a:r>
              <a:rPr lang="nl-NL">
                <a:solidFill>
                  <a:schemeClr val="bg1"/>
                </a:solidFill>
              </a:rPr>
              <a:t>Praktijk onderwijs</a:t>
            </a:r>
          </a:p>
        </p:txBody>
      </p:sp>
      <p:sp>
        <p:nvSpPr>
          <p:cNvPr id="54" name="Rectangle 6">
            <a:extLst>
              <a:ext uri="{FF2B5EF4-FFF2-40B4-BE49-F238E27FC236}">
                <a16:creationId xmlns:a16="http://schemas.microsoft.com/office/drawing/2014/main" id="{72E0F698-EDF5-464C-B466-8D34B8AF1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9179" y="5344820"/>
            <a:ext cx="3994793" cy="27432"/>
          </a:xfrm>
          <a:custGeom>
            <a:avLst/>
            <a:gdLst>
              <a:gd name="connsiteX0" fmla="*/ 0 w 3994793"/>
              <a:gd name="connsiteY0" fmla="*/ 0 h 27432"/>
              <a:gd name="connsiteX1" fmla="*/ 745695 w 3994793"/>
              <a:gd name="connsiteY1" fmla="*/ 0 h 27432"/>
              <a:gd name="connsiteX2" fmla="*/ 1451441 w 3994793"/>
              <a:gd name="connsiteY2" fmla="*/ 0 h 27432"/>
              <a:gd name="connsiteX3" fmla="*/ 2157188 w 3994793"/>
              <a:gd name="connsiteY3" fmla="*/ 0 h 27432"/>
              <a:gd name="connsiteX4" fmla="*/ 2703143 w 3994793"/>
              <a:gd name="connsiteY4" fmla="*/ 0 h 27432"/>
              <a:gd name="connsiteX5" fmla="*/ 3289046 w 3994793"/>
              <a:gd name="connsiteY5" fmla="*/ 0 h 27432"/>
              <a:gd name="connsiteX6" fmla="*/ 3994793 w 3994793"/>
              <a:gd name="connsiteY6" fmla="*/ 0 h 27432"/>
              <a:gd name="connsiteX7" fmla="*/ 3994793 w 3994793"/>
              <a:gd name="connsiteY7" fmla="*/ 27432 h 27432"/>
              <a:gd name="connsiteX8" fmla="*/ 3328994 w 3994793"/>
              <a:gd name="connsiteY8" fmla="*/ 27432 h 27432"/>
              <a:gd name="connsiteX9" fmla="*/ 2783039 w 3994793"/>
              <a:gd name="connsiteY9" fmla="*/ 27432 h 27432"/>
              <a:gd name="connsiteX10" fmla="*/ 2237084 w 3994793"/>
              <a:gd name="connsiteY10" fmla="*/ 27432 h 27432"/>
              <a:gd name="connsiteX11" fmla="*/ 1531337 w 3994793"/>
              <a:gd name="connsiteY11" fmla="*/ 27432 h 27432"/>
              <a:gd name="connsiteX12" fmla="*/ 945434 w 3994793"/>
              <a:gd name="connsiteY12" fmla="*/ 27432 h 27432"/>
              <a:gd name="connsiteX13" fmla="*/ 0 w 3994793"/>
              <a:gd name="connsiteY13" fmla="*/ 27432 h 27432"/>
              <a:gd name="connsiteX14" fmla="*/ 0 w 3994793"/>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4793" h="27432" fill="none" extrusionOk="0">
                <a:moveTo>
                  <a:pt x="0" y="0"/>
                </a:moveTo>
                <a:cubicBezTo>
                  <a:pt x="285474" y="-22732"/>
                  <a:pt x="421546" y="-1893"/>
                  <a:pt x="745695" y="0"/>
                </a:cubicBezTo>
                <a:cubicBezTo>
                  <a:pt x="1069844" y="1893"/>
                  <a:pt x="1267051" y="4066"/>
                  <a:pt x="1451441" y="0"/>
                </a:cubicBezTo>
                <a:cubicBezTo>
                  <a:pt x="1635831" y="-4066"/>
                  <a:pt x="1865269" y="3287"/>
                  <a:pt x="2157188" y="0"/>
                </a:cubicBezTo>
                <a:cubicBezTo>
                  <a:pt x="2449107" y="-3287"/>
                  <a:pt x="2473776" y="-12720"/>
                  <a:pt x="2703143" y="0"/>
                </a:cubicBezTo>
                <a:cubicBezTo>
                  <a:pt x="2932510" y="12720"/>
                  <a:pt x="3023998" y="17286"/>
                  <a:pt x="3289046" y="0"/>
                </a:cubicBezTo>
                <a:cubicBezTo>
                  <a:pt x="3554094" y="-17286"/>
                  <a:pt x="3836668" y="10296"/>
                  <a:pt x="3994793" y="0"/>
                </a:cubicBezTo>
                <a:cubicBezTo>
                  <a:pt x="3993836" y="8431"/>
                  <a:pt x="3994444" y="14612"/>
                  <a:pt x="3994793" y="27432"/>
                </a:cubicBezTo>
                <a:cubicBezTo>
                  <a:pt x="3751330" y="45147"/>
                  <a:pt x="3618521" y="7232"/>
                  <a:pt x="3328994" y="27432"/>
                </a:cubicBezTo>
                <a:cubicBezTo>
                  <a:pt x="3039467" y="47632"/>
                  <a:pt x="2908653" y="25202"/>
                  <a:pt x="2783039" y="27432"/>
                </a:cubicBezTo>
                <a:cubicBezTo>
                  <a:pt x="2657426" y="29662"/>
                  <a:pt x="2373985" y="40038"/>
                  <a:pt x="2237084" y="27432"/>
                </a:cubicBezTo>
                <a:cubicBezTo>
                  <a:pt x="2100183" y="14826"/>
                  <a:pt x="1862145" y="31781"/>
                  <a:pt x="1531337" y="27432"/>
                </a:cubicBezTo>
                <a:cubicBezTo>
                  <a:pt x="1200529" y="23083"/>
                  <a:pt x="1153029" y="12124"/>
                  <a:pt x="945434" y="27432"/>
                </a:cubicBezTo>
                <a:cubicBezTo>
                  <a:pt x="737839" y="42740"/>
                  <a:pt x="371500" y="-18970"/>
                  <a:pt x="0" y="27432"/>
                </a:cubicBezTo>
                <a:cubicBezTo>
                  <a:pt x="226" y="18208"/>
                  <a:pt x="-648" y="12891"/>
                  <a:pt x="0" y="0"/>
                </a:cubicBezTo>
                <a:close/>
              </a:path>
              <a:path w="3994793" h="27432" stroke="0" extrusionOk="0">
                <a:moveTo>
                  <a:pt x="0" y="0"/>
                </a:moveTo>
                <a:cubicBezTo>
                  <a:pt x="233202" y="14567"/>
                  <a:pt x="387388" y="28518"/>
                  <a:pt x="625851" y="0"/>
                </a:cubicBezTo>
                <a:cubicBezTo>
                  <a:pt x="864314" y="-28518"/>
                  <a:pt x="1027047" y="-26118"/>
                  <a:pt x="1171806" y="0"/>
                </a:cubicBezTo>
                <a:cubicBezTo>
                  <a:pt x="1316566" y="26118"/>
                  <a:pt x="1639655" y="-2490"/>
                  <a:pt x="1917501" y="0"/>
                </a:cubicBezTo>
                <a:cubicBezTo>
                  <a:pt x="2195348" y="2490"/>
                  <a:pt x="2328758" y="19053"/>
                  <a:pt x="2543352" y="0"/>
                </a:cubicBezTo>
                <a:cubicBezTo>
                  <a:pt x="2757946" y="-19053"/>
                  <a:pt x="3028913" y="23876"/>
                  <a:pt x="3169202" y="0"/>
                </a:cubicBezTo>
                <a:cubicBezTo>
                  <a:pt x="3309491" y="-23876"/>
                  <a:pt x="3706249" y="-31775"/>
                  <a:pt x="3994793" y="0"/>
                </a:cubicBezTo>
                <a:cubicBezTo>
                  <a:pt x="3993438" y="9524"/>
                  <a:pt x="3993591" y="13975"/>
                  <a:pt x="3994793" y="27432"/>
                </a:cubicBezTo>
                <a:cubicBezTo>
                  <a:pt x="3717302" y="841"/>
                  <a:pt x="3475105" y="20835"/>
                  <a:pt x="3328994" y="27432"/>
                </a:cubicBezTo>
                <a:cubicBezTo>
                  <a:pt x="3182883" y="34029"/>
                  <a:pt x="3048913" y="25304"/>
                  <a:pt x="2783039" y="27432"/>
                </a:cubicBezTo>
                <a:cubicBezTo>
                  <a:pt x="2517165" y="29560"/>
                  <a:pt x="2371663" y="19960"/>
                  <a:pt x="2117240" y="27432"/>
                </a:cubicBezTo>
                <a:cubicBezTo>
                  <a:pt x="1862817" y="34904"/>
                  <a:pt x="1771642" y="53179"/>
                  <a:pt x="1451441" y="27432"/>
                </a:cubicBezTo>
                <a:cubicBezTo>
                  <a:pt x="1131240" y="1685"/>
                  <a:pt x="1013354" y="33667"/>
                  <a:pt x="825591" y="27432"/>
                </a:cubicBezTo>
                <a:cubicBezTo>
                  <a:pt x="637828" y="21198"/>
                  <a:pt x="270465" y="28145"/>
                  <a:pt x="0" y="27432"/>
                </a:cubicBezTo>
                <a:cubicBezTo>
                  <a:pt x="-800" y="16780"/>
                  <a:pt x="-583" y="1291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875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3F8690AC-6946-4248-8EE3-FE019F04C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BCE1E91D-30EF-4947-B770-38E9C1DD690A}"/>
              </a:ext>
            </a:extLst>
          </p:cNvPr>
          <p:cNvSpPr>
            <a:spLocks noGrp="1"/>
          </p:cNvSpPr>
          <p:nvPr>
            <p:ph type="title"/>
          </p:nvPr>
        </p:nvSpPr>
        <p:spPr>
          <a:xfrm>
            <a:off x="841248" y="804543"/>
            <a:ext cx="4059647" cy="5146675"/>
          </a:xfrm>
        </p:spPr>
        <p:txBody>
          <a:bodyPr>
            <a:normAutofit/>
          </a:bodyPr>
          <a:lstStyle/>
          <a:p>
            <a:r>
              <a:rPr lang="nl-NL" sz="6000">
                <a:solidFill>
                  <a:schemeClr val="accent1"/>
                </a:solidFill>
              </a:rPr>
              <a:t>Afsluiting </a:t>
            </a:r>
          </a:p>
        </p:txBody>
      </p:sp>
      <p:sp>
        <p:nvSpPr>
          <p:cNvPr id="16" name="sketchy content container">
            <a:extLst>
              <a:ext uri="{FF2B5EF4-FFF2-40B4-BE49-F238E27FC236}">
                <a16:creationId xmlns:a16="http://schemas.microsoft.com/office/drawing/2014/main" id="{54012837-9F12-440F-990A-71AA288BB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4340" y="493776"/>
            <a:ext cx="6101694" cy="5722227"/>
          </a:xfrm>
          <a:custGeom>
            <a:avLst/>
            <a:gdLst>
              <a:gd name="connsiteX0" fmla="*/ 0 w 6101694"/>
              <a:gd name="connsiteY0" fmla="*/ 0 h 5722227"/>
              <a:gd name="connsiteX1" fmla="*/ 800000 w 6101694"/>
              <a:gd name="connsiteY1" fmla="*/ 0 h 5722227"/>
              <a:gd name="connsiteX2" fmla="*/ 1355932 w 6101694"/>
              <a:gd name="connsiteY2" fmla="*/ 0 h 5722227"/>
              <a:gd name="connsiteX3" fmla="*/ 2033898 w 6101694"/>
              <a:gd name="connsiteY3" fmla="*/ 0 h 5722227"/>
              <a:gd name="connsiteX4" fmla="*/ 2772881 w 6101694"/>
              <a:gd name="connsiteY4" fmla="*/ 0 h 5722227"/>
              <a:gd name="connsiteX5" fmla="*/ 3267796 w 6101694"/>
              <a:gd name="connsiteY5" fmla="*/ 0 h 5722227"/>
              <a:gd name="connsiteX6" fmla="*/ 3762711 w 6101694"/>
              <a:gd name="connsiteY6" fmla="*/ 0 h 5722227"/>
              <a:gd name="connsiteX7" fmla="*/ 4562711 w 6101694"/>
              <a:gd name="connsiteY7" fmla="*/ 0 h 5722227"/>
              <a:gd name="connsiteX8" fmla="*/ 5240677 w 6101694"/>
              <a:gd name="connsiteY8" fmla="*/ 0 h 5722227"/>
              <a:gd name="connsiteX9" fmla="*/ 6101694 w 6101694"/>
              <a:gd name="connsiteY9" fmla="*/ 0 h 5722227"/>
              <a:gd name="connsiteX10" fmla="*/ 6101694 w 6101694"/>
              <a:gd name="connsiteY10" fmla="*/ 635803 h 5722227"/>
              <a:gd name="connsiteX11" fmla="*/ 6101694 w 6101694"/>
              <a:gd name="connsiteY11" fmla="*/ 1328828 h 5722227"/>
              <a:gd name="connsiteX12" fmla="*/ 6101694 w 6101694"/>
              <a:gd name="connsiteY12" fmla="*/ 1850187 h 5722227"/>
              <a:gd name="connsiteX13" fmla="*/ 6101694 w 6101694"/>
              <a:gd name="connsiteY13" fmla="*/ 2485990 h 5722227"/>
              <a:gd name="connsiteX14" fmla="*/ 6101694 w 6101694"/>
              <a:gd name="connsiteY14" fmla="*/ 2950126 h 5722227"/>
              <a:gd name="connsiteX15" fmla="*/ 6101694 w 6101694"/>
              <a:gd name="connsiteY15" fmla="*/ 3700373 h 5722227"/>
              <a:gd name="connsiteX16" fmla="*/ 6101694 w 6101694"/>
              <a:gd name="connsiteY16" fmla="*/ 4336176 h 5722227"/>
              <a:gd name="connsiteX17" fmla="*/ 6101694 w 6101694"/>
              <a:gd name="connsiteY17" fmla="*/ 5086424 h 5722227"/>
              <a:gd name="connsiteX18" fmla="*/ 6101694 w 6101694"/>
              <a:gd name="connsiteY18" fmla="*/ 5722227 h 5722227"/>
              <a:gd name="connsiteX19" fmla="*/ 5545762 w 6101694"/>
              <a:gd name="connsiteY19" fmla="*/ 5722227 h 5722227"/>
              <a:gd name="connsiteX20" fmla="*/ 4745762 w 6101694"/>
              <a:gd name="connsiteY20" fmla="*/ 5722227 h 5722227"/>
              <a:gd name="connsiteX21" fmla="*/ 4067796 w 6101694"/>
              <a:gd name="connsiteY21" fmla="*/ 5722227 h 5722227"/>
              <a:gd name="connsiteX22" fmla="*/ 3572881 w 6101694"/>
              <a:gd name="connsiteY22" fmla="*/ 5722227 h 5722227"/>
              <a:gd name="connsiteX23" fmla="*/ 2894915 w 6101694"/>
              <a:gd name="connsiteY23" fmla="*/ 5722227 h 5722227"/>
              <a:gd name="connsiteX24" fmla="*/ 2277966 w 6101694"/>
              <a:gd name="connsiteY24" fmla="*/ 5722227 h 5722227"/>
              <a:gd name="connsiteX25" fmla="*/ 1661017 w 6101694"/>
              <a:gd name="connsiteY25" fmla="*/ 5722227 h 5722227"/>
              <a:gd name="connsiteX26" fmla="*/ 1044068 w 6101694"/>
              <a:gd name="connsiteY26" fmla="*/ 5722227 h 5722227"/>
              <a:gd name="connsiteX27" fmla="*/ 0 w 6101694"/>
              <a:gd name="connsiteY27" fmla="*/ 5722227 h 5722227"/>
              <a:gd name="connsiteX28" fmla="*/ 0 w 6101694"/>
              <a:gd name="connsiteY28" fmla="*/ 5029202 h 5722227"/>
              <a:gd name="connsiteX29" fmla="*/ 0 w 6101694"/>
              <a:gd name="connsiteY29" fmla="*/ 4450621 h 5722227"/>
              <a:gd name="connsiteX30" fmla="*/ 0 w 6101694"/>
              <a:gd name="connsiteY30" fmla="*/ 3986485 h 5722227"/>
              <a:gd name="connsiteX31" fmla="*/ 0 w 6101694"/>
              <a:gd name="connsiteY31" fmla="*/ 3407904 h 5722227"/>
              <a:gd name="connsiteX32" fmla="*/ 0 w 6101694"/>
              <a:gd name="connsiteY32" fmla="*/ 2714879 h 5722227"/>
              <a:gd name="connsiteX33" fmla="*/ 0 w 6101694"/>
              <a:gd name="connsiteY33" fmla="*/ 1964631 h 5722227"/>
              <a:gd name="connsiteX34" fmla="*/ 0 w 6101694"/>
              <a:gd name="connsiteY34" fmla="*/ 1500495 h 5722227"/>
              <a:gd name="connsiteX35" fmla="*/ 0 w 6101694"/>
              <a:gd name="connsiteY35" fmla="*/ 1036359 h 5722227"/>
              <a:gd name="connsiteX36" fmla="*/ 0 w 610169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101694" h="5722227" fill="none" extrusionOk="0">
                <a:moveTo>
                  <a:pt x="0" y="0"/>
                </a:moveTo>
                <a:cubicBezTo>
                  <a:pt x="264111" y="-34544"/>
                  <a:pt x="599981" y="-21810"/>
                  <a:pt x="800000" y="0"/>
                </a:cubicBezTo>
                <a:cubicBezTo>
                  <a:pt x="1000019" y="21810"/>
                  <a:pt x="1172170" y="-17208"/>
                  <a:pt x="1355932" y="0"/>
                </a:cubicBezTo>
                <a:cubicBezTo>
                  <a:pt x="1539694" y="17208"/>
                  <a:pt x="1711827" y="4491"/>
                  <a:pt x="2033898" y="0"/>
                </a:cubicBezTo>
                <a:cubicBezTo>
                  <a:pt x="2355969" y="-4491"/>
                  <a:pt x="2445821" y="-13174"/>
                  <a:pt x="2772881" y="0"/>
                </a:cubicBezTo>
                <a:cubicBezTo>
                  <a:pt x="3099941" y="13174"/>
                  <a:pt x="3023884" y="12786"/>
                  <a:pt x="3267796" y="0"/>
                </a:cubicBezTo>
                <a:cubicBezTo>
                  <a:pt x="3511709" y="-12786"/>
                  <a:pt x="3662887" y="-22845"/>
                  <a:pt x="3762711" y="0"/>
                </a:cubicBezTo>
                <a:cubicBezTo>
                  <a:pt x="3862535" y="22845"/>
                  <a:pt x="4224831" y="13579"/>
                  <a:pt x="4562711" y="0"/>
                </a:cubicBezTo>
                <a:cubicBezTo>
                  <a:pt x="4900591" y="-13579"/>
                  <a:pt x="4973014" y="1525"/>
                  <a:pt x="5240677" y="0"/>
                </a:cubicBezTo>
                <a:cubicBezTo>
                  <a:pt x="5508340" y="-1525"/>
                  <a:pt x="5866423" y="39443"/>
                  <a:pt x="6101694" y="0"/>
                </a:cubicBezTo>
                <a:cubicBezTo>
                  <a:pt x="6116066" y="203473"/>
                  <a:pt x="6082666" y="354587"/>
                  <a:pt x="6101694" y="635803"/>
                </a:cubicBezTo>
                <a:cubicBezTo>
                  <a:pt x="6120722" y="917019"/>
                  <a:pt x="6128465" y="1080490"/>
                  <a:pt x="6101694" y="1328828"/>
                </a:cubicBezTo>
                <a:cubicBezTo>
                  <a:pt x="6074923" y="1577167"/>
                  <a:pt x="6096140" y="1683839"/>
                  <a:pt x="6101694" y="1850187"/>
                </a:cubicBezTo>
                <a:cubicBezTo>
                  <a:pt x="6107248" y="2016535"/>
                  <a:pt x="6116565" y="2293482"/>
                  <a:pt x="6101694" y="2485990"/>
                </a:cubicBezTo>
                <a:cubicBezTo>
                  <a:pt x="6086823" y="2678498"/>
                  <a:pt x="6119719" y="2760200"/>
                  <a:pt x="6101694" y="2950126"/>
                </a:cubicBezTo>
                <a:cubicBezTo>
                  <a:pt x="6083669" y="3140052"/>
                  <a:pt x="6086742" y="3337929"/>
                  <a:pt x="6101694" y="3700373"/>
                </a:cubicBezTo>
                <a:cubicBezTo>
                  <a:pt x="6116646" y="4062817"/>
                  <a:pt x="6100526" y="4074588"/>
                  <a:pt x="6101694" y="4336176"/>
                </a:cubicBezTo>
                <a:cubicBezTo>
                  <a:pt x="6102862" y="4597764"/>
                  <a:pt x="6089487" y="4910678"/>
                  <a:pt x="6101694" y="5086424"/>
                </a:cubicBezTo>
                <a:cubicBezTo>
                  <a:pt x="6113901" y="5262170"/>
                  <a:pt x="6085924" y="5572099"/>
                  <a:pt x="6101694" y="5722227"/>
                </a:cubicBezTo>
                <a:cubicBezTo>
                  <a:pt x="5919744" y="5716778"/>
                  <a:pt x="5790906" y="5742305"/>
                  <a:pt x="5545762" y="5722227"/>
                </a:cubicBezTo>
                <a:cubicBezTo>
                  <a:pt x="5300618" y="5702149"/>
                  <a:pt x="5040097" y="5710674"/>
                  <a:pt x="4745762" y="5722227"/>
                </a:cubicBezTo>
                <a:cubicBezTo>
                  <a:pt x="4451427" y="5733780"/>
                  <a:pt x="4304452" y="5701165"/>
                  <a:pt x="4067796" y="5722227"/>
                </a:cubicBezTo>
                <a:cubicBezTo>
                  <a:pt x="3831140" y="5743289"/>
                  <a:pt x="3687500" y="5717858"/>
                  <a:pt x="3572881" y="5722227"/>
                </a:cubicBezTo>
                <a:cubicBezTo>
                  <a:pt x="3458263" y="5726596"/>
                  <a:pt x="3233099" y="5703665"/>
                  <a:pt x="2894915" y="5722227"/>
                </a:cubicBezTo>
                <a:cubicBezTo>
                  <a:pt x="2556731" y="5740789"/>
                  <a:pt x="2513553" y="5741605"/>
                  <a:pt x="2277966" y="5722227"/>
                </a:cubicBezTo>
                <a:cubicBezTo>
                  <a:pt x="2042379" y="5702849"/>
                  <a:pt x="1946932" y="5707233"/>
                  <a:pt x="1661017" y="5722227"/>
                </a:cubicBezTo>
                <a:cubicBezTo>
                  <a:pt x="1375102" y="5737221"/>
                  <a:pt x="1212345" y="5721134"/>
                  <a:pt x="1044068" y="5722227"/>
                </a:cubicBezTo>
                <a:cubicBezTo>
                  <a:pt x="875791" y="5723320"/>
                  <a:pt x="298249" y="5685035"/>
                  <a:pt x="0" y="5722227"/>
                </a:cubicBezTo>
                <a:cubicBezTo>
                  <a:pt x="-7210" y="5391018"/>
                  <a:pt x="-25179" y="5360677"/>
                  <a:pt x="0" y="5029202"/>
                </a:cubicBezTo>
                <a:cubicBezTo>
                  <a:pt x="25179" y="4697727"/>
                  <a:pt x="-20542" y="4653879"/>
                  <a:pt x="0" y="4450621"/>
                </a:cubicBezTo>
                <a:cubicBezTo>
                  <a:pt x="20542" y="4247363"/>
                  <a:pt x="-2859" y="4184961"/>
                  <a:pt x="0" y="3986485"/>
                </a:cubicBezTo>
                <a:cubicBezTo>
                  <a:pt x="2859" y="3788009"/>
                  <a:pt x="-1796" y="3641618"/>
                  <a:pt x="0" y="3407904"/>
                </a:cubicBezTo>
                <a:cubicBezTo>
                  <a:pt x="1796" y="3174190"/>
                  <a:pt x="24860" y="2909434"/>
                  <a:pt x="0" y="2714879"/>
                </a:cubicBezTo>
                <a:cubicBezTo>
                  <a:pt x="-24860" y="2520324"/>
                  <a:pt x="16000" y="2130810"/>
                  <a:pt x="0" y="1964631"/>
                </a:cubicBezTo>
                <a:cubicBezTo>
                  <a:pt x="-16000" y="1798452"/>
                  <a:pt x="7625" y="1600521"/>
                  <a:pt x="0" y="1500495"/>
                </a:cubicBezTo>
                <a:cubicBezTo>
                  <a:pt x="-7625" y="1400469"/>
                  <a:pt x="11054" y="1189580"/>
                  <a:pt x="0" y="1036359"/>
                </a:cubicBezTo>
                <a:cubicBezTo>
                  <a:pt x="-11054" y="883138"/>
                  <a:pt x="-253" y="300104"/>
                  <a:pt x="0" y="0"/>
                </a:cubicBezTo>
                <a:close/>
              </a:path>
              <a:path w="6101694" h="5722227" stroke="0" extrusionOk="0">
                <a:moveTo>
                  <a:pt x="0" y="0"/>
                </a:moveTo>
                <a:cubicBezTo>
                  <a:pt x="209331" y="11587"/>
                  <a:pt x="450211" y="18912"/>
                  <a:pt x="616949" y="0"/>
                </a:cubicBezTo>
                <a:cubicBezTo>
                  <a:pt x="783687" y="-18912"/>
                  <a:pt x="893121" y="-1594"/>
                  <a:pt x="1111864" y="0"/>
                </a:cubicBezTo>
                <a:cubicBezTo>
                  <a:pt x="1330608" y="1594"/>
                  <a:pt x="1740887" y="-39579"/>
                  <a:pt x="1911864" y="0"/>
                </a:cubicBezTo>
                <a:cubicBezTo>
                  <a:pt x="2082841" y="39579"/>
                  <a:pt x="2378650" y="-14252"/>
                  <a:pt x="2528813" y="0"/>
                </a:cubicBezTo>
                <a:cubicBezTo>
                  <a:pt x="2678976" y="14252"/>
                  <a:pt x="2911915" y="20021"/>
                  <a:pt x="3145762" y="0"/>
                </a:cubicBezTo>
                <a:cubicBezTo>
                  <a:pt x="3379609" y="-20021"/>
                  <a:pt x="3572055" y="-4809"/>
                  <a:pt x="3945762" y="0"/>
                </a:cubicBezTo>
                <a:cubicBezTo>
                  <a:pt x="4319469" y="4809"/>
                  <a:pt x="4380532" y="22923"/>
                  <a:pt x="4501694" y="0"/>
                </a:cubicBezTo>
                <a:cubicBezTo>
                  <a:pt x="4622856" y="-22923"/>
                  <a:pt x="5105454" y="38231"/>
                  <a:pt x="5301694" y="0"/>
                </a:cubicBezTo>
                <a:cubicBezTo>
                  <a:pt x="5497934" y="-38231"/>
                  <a:pt x="5801758" y="-1787"/>
                  <a:pt x="6101694" y="0"/>
                </a:cubicBezTo>
                <a:cubicBezTo>
                  <a:pt x="6080386" y="256153"/>
                  <a:pt x="6091900" y="335049"/>
                  <a:pt x="6101694" y="635803"/>
                </a:cubicBezTo>
                <a:cubicBezTo>
                  <a:pt x="6111488" y="936557"/>
                  <a:pt x="6102274" y="1092448"/>
                  <a:pt x="6101694" y="1271606"/>
                </a:cubicBezTo>
                <a:cubicBezTo>
                  <a:pt x="6101114" y="1450764"/>
                  <a:pt x="6089931" y="1797531"/>
                  <a:pt x="6101694" y="1964631"/>
                </a:cubicBezTo>
                <a:cubicBezTo>
                  <a:pt x="6113457" y="2131731"/>
                  <a:pt x="6092457" y="2235822"/>
                  <a:pt x="6101694" y="2428767"/>
                </a:cubicBezTo>
                <a:cubicBezTo>
                  <a:pt x="6110931" y="2621712"/>
                  <a:pt x="6093019" y="2925917"/>
                  <a:pt x="6101694" y="3064570"/>
                </a:cubicBezTo>
                <a:cubicBezTo>
                  <a:pt x="6110369" y="3203223"/>
                  <a:pt x="6128845" y="3501958"/>
                  <a:pt x="6101694" y="3700373"/>
                </a:cubicBezTo>
                <a:cubicBezTo>
                  <a:pt x="6074543" y="3898788"/>
                  <a:pt x="6073804" y="4046823"/>
                  <a:pt x="6101694" y="4336176"/>
                </a:cubicBezTo>
                <a:cubicBezTo>
                  <a:pt x="6129584" y="4625529"/>
                  <a:pt x="6130911" y="4774033"/>
                  <a:pt x="6101694" y="5029202"/>
                </a:cubicBezTo>
                <a:cubicBezTo>
                  <a:pt x="6072477" y="5284371"/>
                  <a:pt x="6105424" y="5383875"/>
                  <a:pt x="6101694" y="5722227"/>
                </a:cubicBezTo>
                <a:cubicBezTo>
                  <a:pt x="5868939" y="5758327"/>
                  <a:pt x="5599911" y="5706985"/>
                  <a:pt x="5362711" y="5722227"/>
                </a:cubicBezTo>
                <a:cubicBezTo>
                  <a:pt x="5125511" y="5737469"/>
                  <a:pt x="4979264" y="5718034"/>
                  <a:pt x="4806779" y="5722227"/>
                </a:cubicBezTo>
                <a:cubicBezTo>
                  <a:pt x="4634294" y="5726420"/>
                  <a:pt x="4390013" y="5742179"/>
                  <a:pt x="4006779" y="5722227"/>
                </a:cubicBezTo>
                <a:cubicBezTo>
                  <a:pt x="3623545" y="5702275"/>
                  <a:pt x="3615470" y="5754067"/>
                  <a:pt x="3328813" y="5722227"/>
                </a:cubicBezTo>
                <a:cubicBezTo>
                  <a:pt x="3042156" y="5690387"/>
                  <a:pt x="2924084" y="5695553"/>
                  <a:pt x="2772881" y="5722227"/>
                </a:cubicBezTo>
                <a:cubicBezTo>
                  <a:pt x="2621678" y="5748901"/>
                  <a:pt x="2380031" y="5698146"/>
                  <a:pt x="2094915" y="5722227"/>
                </a:cubicBezTo>
                <a:cubicBezTo>
                  <a:pt x="1809799" y="5746308"/>
                  <a:pt x="1743826" y="5719353"/>
                  <a:pt x="1600000" y="5722227"/>
                </a:cubicBezTo>
                <a:cubicBezTo>
                  <a:pt x="1456174" y="5725101"/>
                  <a:pt x="1293395" y="5743243"/>
                  <a:pt x="1105085" y="5722227"/>
                </a:cubicBezTo>
                <a:cubicBezTo>
                  <a:pt x="916775" y="5701211"/>
                  <a:pt x="536449" y="5753320"/>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solidFill>
            <a:schemeClr val="accent1"/>
          </a:solidFill>
          <a:ln w="25400">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jdelijke aanduiding voor inhoud 5">
            <a:extLst>
              <a:ext uri="{FF2B5EF4-FFF2-40B4-BE49-F238E27FC236}">
                <a16:creationId xmlns:a16="http://schemas.microsoft.com/office/drawing/2014/main" id="{C17A3378-7736-4D9F-803B-EFA21C89B6C5}"/>
              </a:ext>
            </a:extLst>
          </p:cNvPr>
          <p:cNvSpPr>
            <a:spLocks noGrp="1"/>
          </p:cNvSpPr>
          <p:nvPr>
            <p:ph idx="1"/>
          </p:nvPr>
        </p:nvSpPr>
        <p:spPr>
          <a:xfrm>
            <a:off x="5806440" y="804544"/>
            <a:ext cx="5544312" cy="5146675"/>
          </a:xfrm>
        </p:spPr>
        <p:txBody>
          <a:bodyPr anchor="ctr">
            <a:normAutofit/>
          </a:bodyPr>
          <a:lstStyle/>
          <a:p>
            <a:r>
              <a:rPr lang="nl-NL" dirty="0">
                <a:solidFill>
                  <a:schemeClr val="bg1"/>
                </a:solidFill>
              </a:rPr>
              <a:t>Volgende week coaching/motiverende gespreksvoering </a:t>
            </a:r>
          </a:p>
          <a:p>
            <a:endParaRPr lang="nl-NL" dirty="0">
              <a:solidFill>
                <a:schemeClr val="bg1"/>
              </a:solidFill>
            </a:endParaRPr>
          </a:p>
          <a:p>
            <a:pPr marL="0" indent="0">
              <a:buNone/>
            </a:pPr>
            <a:r>
              <a:rPr lang="nl-NL" dirty="0">
                <a:solidFill>
                  <a:schemeClr val="bg1"/>
                </a:solidFill>
              </a:rPr>
              <a:t>Tot slot: GEEF ELKAAR EEN COMPLIMENT! </a:t>
            </a:r>
          </a:p>
        </p:txBody>
      </p:sp>
    </p:spTree>
    <p:extLst>
      <p:ext uri="{BB962C8B-B14F-4D97-AF65-F5344CB8AC3E}">
        <p14:creationId xmlns:p14="http://schemas.microsoft.com/office/powerpoint/2010/main" val="2066233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A036AA-8252-4801-A8AE-585FB444B7AF}"/>
              </a:ext>
            </a:extLst>
          </p:cNvPr>
          <p:cNvSpPr>
            <a:spLocks noGrp="1"/>
          </p:cNvSpPr>
          <p:nvPr>
            <p:ph type="title"/>
          </p:nvPr>
        </p:nvSpPr>
        <p:spPr/>
        <p:txBody>
          <a:bodyPr/>
          <a:lstStyle/>
          <a:p>
            <a:r>
              <a:rPr lang="nl-NL" dirty="0"/>
              <a:t>Programma </a:t>
            </a:r>
          </a:p>
        </p:txBody>
      </p:sp>
      <p:sp>
        <p:nvSpPr>
          <p:cNvPr id="3" name="Tijdelijke aanduiding voor inhoud 2">
            <a:extLst>
              <a:ext uri="{FF2B5EF4-FFF2-40B4-BE49-F238E27FC236}">
                <a16:creationId xmlns:a16="http://schemas.microsoft.com/office/drawing/2014/main" id="{98FB057E-CF97-4008-AF52-B8E2858C1C9D}"/>
              </a:ext>
            </a:extLst>
          </p:cNvPr>
          <p:cNvSpPr>
            <a:spLocks noGrp="1"/>
          </p:cNvSpPr>
          <p:nvPr>
            <p:ph idx="1"/>
          </p:nvPr>
        </p:nvSpPr>
        <p:spPr/>
        <p:txBody>
          <a:bodyPr/>
          <a:lstStyle/>
          <a:p>
            <a:pPr marL="0" indent="0">
              <a:buNone/>
            </a:pPr>
            <a:r>
              <a:rPr lang="nl-NL" sz="4000" dirty="0"/>
              <a:t>Doel: Jullie hebben kennis over wat oplossingsgericht werken inhoud. Daarnaast heb je een idee hoe je de 8 stappendans kan toepassen. </a:t>
            </a:r>
          </a:p>
          <a:p>
            <a:r>
              <a:rPr lang="nl-NL" sz="4000" dirty="0"/>
              <a:t>Stukje theorie</a:t>
            </a:r>
          </a:p>
          <a:p>
            <a:r>
              <a:rPr lang="nl-NL" sz="4000" dirty="0"/>
              <a:t>Oefenen </a:t>
            </a:r>
          </a:p>
          <a:p>
            <a:pPr marL="0" indent="0">
              <a:buNone/>
            </a:pPr>
            <a:endParaRPr lang="nl-NL" dirty="0"/>
          </a:p>
          <a:p>
            <a:pPr marL="0" indent="0">
              <a:buNone/>
            </a:pPr>
            <a:endParaRPr lang="nl-NL" dirty="0"/>
          </a:p>
        </p:txBody>
      </p:sp>
      <p:pic>
        <p:nvPicPr>
          <p:cNvPr id="4" name="Afbeelding 3">
            <a:extLst>
              <a:ext uri="{FF2B5EF4-FFF2-40B4-BE49-F238E27FC236}">
                <a16:creationId xmlns:a16="http://schemas.microsoft.com/office/drawing/2014/main" id="{ECDFFD5C-2A8A-4F71-913C-74919E49896F}"/>
              </a:ext>
            </a:extLst>
          </p:cNvPr>
          <p:cNvPicPr>
            <a:picLocks noChangeAspect="1"/>
          </p:cNvPicPr>
          <p:nvPr/>
        </p:nvPicPr>
        <p:blipFill>
          <a:blip r:embed="rId2"/>
          <a:stretch>
            <a:fillRect/>
          </a:stretch>
        </p:blipFill>
        <p:spPr>
          <a:xfrm>
            <a:off x="4043476" y="3648076"/>
            <a:ext cx="7796099" cy="2235646"/>
          </a:xfrm>
          <a:prstGeom prst="rect">
            <a:avLst/>
          </a:prstGeom>
        </p:spPr>
      </p:pic>
    </p:spTree>
    <p:extLst>
      <p:ext uri="{BB962C8B-B14F-4D97-AF65-F5344CB8AC3E}">
        <p14:creationId xmlns:p14="http://schemas.microsoft.com/office/powerpoint/2010/main" val="3119782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CE6DA98-37F3-4456-995D-5EF8E5807939}"/>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nSpc>
                <a:spcPct val="90000"/>
              </a:lnSpc>
            </a:pPr>
            <a:r>
              <a:rPr lang="en-US" sz="4400" dirty="0"/>
              <a:t>Wie </a:t>
            </a:r>
            <a:r>
              <a:rPr lang="en-US" sz="4400" dirty="0" err="1"/>
              <a:t>heeft</a:t>
            </a:r>
            <a:r>
              <a:rPr lang="en-US" sz="4400" dirty="0"/>
              <a:t> er </a:t>
            </a:r>
            <a:r>
              <a:rPr lang="en-US" sz="4400" dirty="0" err="1"/>
              <a:t>ervaringen</a:t>
            </a:r>
            <a:r>
              <a:rPr lang="en-US" sz="4400" dirty="0"/>
              <a:t> in </a:t>
            </a:r>
            <a:r>
              <a:rPr lang="en-US" sz="4400" dirty="0" err="1"/>
              <a:t>oplossing</a:t>
            </a:r>
            <a:r>
              <a:rPr lang="en-US" sz="4400" dirty="0"/>
              <a:t> </a:t>
            </a:r>
            <a:r>
              <a:rPr lang="en-US" sz="4400" dirty="0" err="1"/>
              <a:t>gericht</a:t>
            </a:r>
            <a:r>
              <a:rPr lang="en-US" sz="4400" dirty="0"/>
              <a:t> </a:t>
            </a:r>
            <a:r>
              <a:rPr lang="en-US" sz="4400" dirty="0" err="1"/>
              <a:t>werken</a:t>
            </a:r>
            <a:r>
              <a:rPr lang="en-US" sz="4400" dirty="0"/>
              <a:t>?</a:t>
            </a:r>
          </a:p>
        </p:txBody>
      </p:sp>
      <p:sp>
        <p:nvSpPr>
          <p:cNvPr id="13"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F8513D"/>
          </a:solidFill>
          <a:ln w="38100" cap="rnd">
            <a:solidFill>
              <a:srgbClr val="F8513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descr="Afbeelding met tekst&#10;&#10;Automatisch gegenereerde beschrijving">
            <a:extLst>
              <a:ext uri="{FF2B5EF4-FFF2-40B4-BE49-F238E27FC236}">
                <a16:creationId xmlns:a16="http://schemas.microsoft.com/office/drawing/2014/main" id="{374EE480-4340-4537-8BE8-3CBB8C0A19D3}"/>
              </a:ext>
            </a:extLst>
          </p:cNvPr>
          <p:cNvPicPr>
            <a:picLocks noGrp="1" noChangeAspect="1"/>
          </p:cNvPicPr>
          <p:nvPr>
            <p:ph idx="1"/>
          </p:nvPr>
        </p:nvPicPr>
        <p:blipFill rotWithShape="1">
          <a:blip r:embed="rId2"/>
          <a:srcRect t="222" b="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16808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B602D8-C7A8-4100-B07F-6A6C528BD384}"/>
              </a:ext>
            </a:extLst>
          </p:cNvPr>
          <p:cNvSpPr>
            <a:spLocks noGrp="1"/>
          </p:cNvSpPr>
          <p:nvPr>
            <p:ph type="title"/>
          </p:nvPr>
        </p:nvSpPr>
        <p:spPr/>
        <p:txBody>
          <a:bodyPr/>
          <a:lstStyle/>
          <a:p>
            <a:r>
              <a:rPr lang="nl-NL" dirty="0"/>
              <a:t>8 stappendans </a:t>
            </a:r>
          </a:p>
        </p:txBody>
      </p:sp>
      <p:pic>
        <p:nvPicPr>
          <p:cNvPr id="4" name="Tijdelijke aanduiding voor inhoud 3">
            <a:extLst>
              <a:ext uri="{FF2B5EF4-FFF2-40B4-BE49-F238E27FC236}">
                <a16:creationId xmlns:a16="http://schemas.microsoft.com/office/drawing/2014/main" id="{555F825D-B09A-411F-B2FC-C16554B2B5A3}"/>
              </a:ext>
            </a:extLst>
          </p:cNvPr>
          <p:cNvPicPr>
            <a:picLocks noGrp="1" noChangeAspect="1"/>
          </p:cNvPicPr>
          <p:nvPr>
            <p:ph idx="1"/>
          </p:nvPr>
        </p:nvPicPr>
        <p:blipFill>
          <a:blip r:embed="rId2"/>
          <a:stretch>
            <a:fillRect/>
          </a:stretch>
        </p:blipFill>
        <p:spPr>
          <a:xfrm>
            <a:off x="2662918" y="1894958"/>
            <a:ext cx="6866163" cy="4963042"/>
          </a:xfrm>
          <a:prstGeom prst="rect">
            <a:avLst/>
          </a:prstGeom>
        </p:spPr>
      </p:pic>
    </p:spTree>
    <p:extLst>
      <p:ext uri="{BB962C8B-B14F-4D97-AF65-F5344CB8AC3E}">
        <p14:creationId xmlns:p14="http://schemas.microsoft.com/office/powerpoint/2010/main" val="2112442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AF2A46FC-A8BE-4771-BE51-D9123E918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F808C527-EF91-42AC-8AEC-3293E11E5285}"/>
              </a:ext>
            </a:extLst>
          </p:cNvPr>
          <p:cNvPicPr>
            <a:picLocks noChangeAspect="1"/>
          </p:cNvPicPr>
          <p:nvPr/>
        </p:nvPicPr>
        <p:blipFill rotWithShape="1">
          <a:blip r:embed="rId2"/>
          <a:srcRect b="25562"/>
          <a:stretch/>
        </p:blipFill>
        <p:spPr>
          <a:xfrm>
            <a:off x="615790" y="508000"/>
            <a:ext cx="10960420" cy="5792694"/>
          </a:xfrm>
          <a:custGeom>
            <a:avLst/>
            <a:gdLst/>
            <a:ahLst/>
            <a:cxnLst/>
            <a:rect l="l" t="t" r="r" b="b"/>
            <a:pathLst>
              <a:path w="10485104" h="5523506">
                <a:moveTo>
                  <a:pt x="5949681" y="536"/>
                </a:moveTo>
                <a:cubicBezTo>
                  <a:pt x="6074035" y="-2131"/>
                  <a:pt x="6198411" y="5173"/>
                  <a:pt x="6321822" y="22405"/>
                </a:cubicBezTo>
                <a:cubicBezTo>
                  <a:pt x="6498937" y="51493"/>
                  <a:pt x="6677824" y="73364"/>
                  <a:pt x="6857694" y="55210"/>
                </a:cubicBezTo>
                <a:cubicBezTo>
                  <a:pt x="6981675" y="42526"/>
                  <a:pt x="7105459" y="35089"/>
                  <a:pt x="7230031" y="35528"/>
                </a:cubicBezTo>
                <a:cubicBezTo>
                  <a:pt x="7516370" y="35528"/>
                  <a:pt x="7802902" y="38152"/>
                  <a:pt x="8089242" y="32684"/>
                </a:cubicBezTo>
                <a:cubicBezTo>
                  <a:pt x="8344090" y="27873"/>
                  <a:pt x="8597956" y="17377"/>
                  <a:pt x="8853003" y="43837"/>
                </a:cubicBezTo>
                <a:cubicBezTo>
                  <a:pt x="9229472" y="82767"/>
                  <a:pt x="9607909" y="70300"/>
                  <a:pt x="9985559" y="65708"/>
                </a:cubicBezTo>
                <a:cubicBezTo>
                  <a:pt x="10083101" y="64320"/>
                  <a:pt x="10180599" y="61132"/>
                  <a:pt x="10278047" y="56140"/>
                </a:cubicBezTo>
                <a:lnTo>
                  <a:pt x="10449151" y="44199"/>
                </a:lnTo>
                <a:lnTo>
                  <a:pt x="10468533" y="198724"/>
                </a:lnTo>
                <a:cubicBezTo>
                  <a:pt x="10475933" y="234109"/>
                  <a:pt x="10480462" y="270161"/>
                  <a:pt x="10482057" y="306442"/>
                </a:cubicBezTo>
                <a:cubicBezTo>
                  <a:pt x="10492136" y="438884"/>
                  <a:pt x="10475168" y="569479"/>
                  <a:pt x="10461007" y="700359"/>
                </a:cubicBezTo>
                <a:cubicBezTo>
                  <a:pt x="10451566" y="783776"/>
                  <a:pt x="10437150" y="868045"/>
                  <a:pt x="10461007" y="950608"/>
                </a:cubicBezTo>
                <a:cubicBezTo>
                  <a:pt x="10477350" y="1008147"/>
                  <a:pt x="10480985" y="1069224"/>
                  <a:pt x="10471595" y="1128666"/>
                </a:cubicBezTo>
                <a:cubicBezTo>
                  <a:pt x="10455763" y="1234166"/>
                  <a:pt x="10452459" y="1341527"/>
                  <a:pt x="10461772" y="1447979"/>
                </a:cubicBezTo>
                <a:cubicBezTo>
                  <a:pt x="10467921" y="1518165"/>
                  <a:pt x="10466977" y="1588906"/>
                  <a:pt x="10458965" y="1658865"/>
                </a:cubicBezTo>
                <a:cubicBezTo>
                  <a:pt x="10448377" y="1752939"/>
                  <a:pt x="10431919" y="1848719"/>
                  <a:pt x="10451949" y="1943076"/>
                </a:cubicBezTo>
                <a:cubicBezTo>
                  <a:pt x="10483843" y="2092999"/>
                  <a:pt x="10477464" y="2242779"/>
                  <a:pt x="10464706" y="2393837"/>
                </a:cubicBezTo>
                <a:cubicBezTo>
                  <a:pt x="10455138" y="2506243"/>
                  <a:pt x="10444549" y="2619928"/>
                  <a:pt x="10463686" y="2733613"/>
                </a:cubicBezTo>
                <a:cubicBezTo>
                  <a:pt x="10471914" y="2786362"/>
                  <a:pt x="10471914" y="2840306"/>
                  <a:pt x="10463686" y="2893056"/>
                </a:cubicBezTo>
                <a:cubicBezTo>
                  <a:pt x="10453735" y="2964109"/>
                  <a:pt x="10444294" y="3034452"/>
                  <a:pt x="10457052" y="3106215"/>
                </a:cubicBezTo>
                <a:cubicBezTo>
                  <a:pt x="10462665" y="3137479"/>
                  <a:pt x="10466875" y="3169026"/>
                  <a:pt x="10469810" y="3200574"/>
                </a:cubicBezTo>
                <a:cubicBezTo>
                  <a:pt x="10475653" y="3281119"/>
                  <a:pt x="10473561" y="3362120"/>
                  <a:pt x="10463559" y="3442154"/>
                </a:cubicBezTo>
                <a:cubicBezTo>
                  <a:pt x="10453990" y="3535091"/>
                  <a:pt x="10469554" y="3628597"/>
                  <a:pt x="10456797" y="3721250"/>
                </a:cubicBezTo>
                <a:cubicBezTo>
                  <a:pt x="10447738" y="3795870"/>
                  <a:pt x="10447394" y="3871485"/>
                  <a:pt x="10455776" y="3946204"/>
                </a:cubicBezTo>
                <a:cubicBezTo>
                  <a:pt x="10470855" y="4087457"/>
                  <a:pt x="10469912" y="4230260"/>
                  <a:pt x="10452970" y="4371244"/>
                </a:cubicBezTo>
                <a:cubicBezTo>
                  <a:pt x="10442508" y="4453523"/>
                  <a:pt x="10436512" y="4538218"/>
                  <a:pt x="10455266" y="4618934"/>
                </a:cubicBezTo>
                <a:cubicBezTo>
                  <a:pt x="10499408" y="4808646"/>
                  <a:pt x="10473637" y="4998642"/>
                  <a:pt x="10455266" y="5187359"/>
                </a:cubicBezTo>
                <a:cubicBezTo>
                  <a:pt x="10444103" y="5288708"/>
                  <a:pt x="10443847" y="5391181"/>
                  <a:pt x="10454500" y="5492602"/>
                </a:cubicBezTo>
                <a:lnTo>
                  <a:pt x="10454510" y="5492731"/>
                </a:lnTo>
                <a:lnTo>
                  <a:pt x="10414967" y="5491139"/>
                </a:lnTo>
                <a:cubicBezTo>
                  <a:pt x="10117611" y="5495732"/>
                  <a:pt x="9820450" y="5526349"/>
                  <a:pt x="9523092" y="5507105"/>
                </a:cubicBezTo>
                <a:cubicBezTo>
                  <a:pt x="9272964" y="5490920"/>
                  <a:pt x="9023034" y="5477142"/>
                  <a:pt x="8772711" y="5490483"/>
                </a:cubicBezTo>
                <a:cubicBezTo>
                  <a:pt x="8636774" y="5499549"/>
                  <a:pt x="8500636" y="5503107"/>
                  <a:pt x="8364561" y="5501172"/>
                </a:cubicBezTo>
                <a:lnTo>
                  <a:pt x="8196562" y="5491993"/>
                </a:lnTo>
                <a:lnTo>
                  <a:pt x="8077075" y="5475562"/>
                </a:lnTo>
                <a:lnTo>
                  <a:pt x="7915670" y="5468917"/>
                </a:lnTo>
                <a:lnTo>
                  <a:pt x="7914092" y="5467957"/>
                </a:lnTo>
                <a:lnTo>
                  <a:pt x="7894412" y="5467957"/>
                </a:lnTo>
                <a:lnTo>
                  <a:pt x="7892834" y="5468758"/>
                </a:lnTo>
                <a:lnTo>
                  <a:pt x="7727602" y="5475562"/>
                </a:lnTo>
                <a:lnTo>
                  <a:pt x="7690606" y="5480649"/>
                </a:lnTo>
                <a:lnTo>
                  <a:pt x="7624212" y="5484579"/>
                </a:lnTo>
                <a:cubicBezTo>
                  <a:pt x="7434738" y="5508001"/>
                  <a:pt x="7243868" y="5514147"/>
                  <a:pt x="7053506" y="5502949"/>
                </a:cubicBezTo>
                <a:cubicBezTo>
                  <a:pt x="6777009" y="5485453"/>
                  <a:pt x="6500117" y="5474737"/>
                  <a:pt x="6223029" y="5498574"/>
                </a:cubicBezTo>
                <a:cubicBezTo>
                  <a:pt x="6065592" y="5511916"/>
                  <a:pt x="5908157" y="5526131"/>
                  <a:pt x="5750720" y="5507761"/>
                </a:cubicBezTo>
                <a:cubicBezTo>
                  <a:pt x="5616170" y="5490965"/>
                  <a:pt x="5480520" y="5488253"/>
                  <a:pt x="5345518" y="5499668"/>
                </a:cubicBezTo>
                <a:cubicBezTo>
                  <a:pt x="5197844" y="5511040"/>
                  <a:pt x="5049616" y="5511040"/>
                  <a:pt x="4901942" y="5499668"/>
                </a:cubicBezTo>
                <a:cubicBezTo>
                  <a:pt x="4760445" y="5490920"/>
                  <a:pt x="4618556" y="5476268"/>
                  <a:pt x="4477454" y="5492013"/>
                </a:cubicBezTo>
                <a:cubicBezTo>
                  <a:pt x="4279085" y="5513884"/>
                  <a:pt x="4081305" y="5506667"/>
                  <a:pt x="3883329" y="5493326"/>
                </a:cubicBezTo>
                <a:cubicBezTo>
                  <a:pt x="3719792" y="5482391"/>
                  <a:pt x="3555664" y="5466425"/>
                  <a:pt x="3392914" y="5492233"/>
                </a:cubicBezTo>
                <a:cubicBezTo>
                  <a:pt x="3175771" y="5523222"/>
                  <a:pt x="2956480" y="5531206"/>
                  <a:pt x="2737979" y="5516072"/>
                </a:cubicBezTo>
                <a:cubicBezTo>
                  <a:pt x="2289680" y="5492670"/>
                  <a:pt x="1840986" y="5498574"/>
                  <a:pt x="1392489" y="5480641"/>
                </a:cubicBezTo>
                <a:cubicBezTo>
                  <a:pt x="1244499" y="5474519"/>
                  <a:pt x="1097296" y="5507322"/>
                  <a:pt x="949699" y="5509072"/>
                </a:cubicBezTo>
                <a:cubicBezTo>
                  <a:pt x="684469" y="5512352"/>
                  <a:pt x="418241" y="5493120"/>
                  <a:pt x="151598" y="5492249"/>
                </a:cubicBezTo>
                <a:lnTo>
                  <a:pt x="1415" y="5496057"/>
                </a:lnTo>
                <a:lnTo>
                  <a:pt x="3772" y="5431261"/>
                </a:lnTo>
                <a:cubicBezTo>
                  <a:pt x="7163" y="5398149"/>
                  <a:pt x="12808" y="5364994"/>
                  <a:pt x="20909" y="5331792"/>
                </a:cubicBezTo>
                <a:cubicBezTo>
                  <a:pt x="51502" y="5208362"/>
                  <a:pt x="50009" y="5079152"/>
                  <a:pt x="16572" y="4956462"/>
                </a:cubicBezTo>
                <a:cubicBezTo>
                  <a:pt x="9172" y="4924695"/>
                  <a:pt x="4643" y="4892329"/>
                  <a:pt x="3048" y="4859758"/>
                </a:cubicBezTo>
                <a:cubicBezTo>
                  <a:pt x="-7031" y="4740857"/>
                  <a:pt x="9937" y="4623614"/>
                  <a:pt x="24098" y="4506116"/>
                </a:cubicBezTo>
                <a:cubicBezTo>
                  <a:pt x="33539" y="4431228"/>
                  <a:pt x="47955" y="4355575"/>
                  <a:pt x="24098" y="4281453"/>
                </a:cubicBezTo>
                <a:cubicBezTo>
                  <a:pt x="7755" y="4229797"/>
                  <a:pt x="4120" y="4174965"/>
                  <a:pt x="13510" y="4121600"/>
                </a:cubicBezTo>
                <a:cubicBezTo>
                  <a:pt x="29342" y="4026887"/>
                  <a:pt x="32646" y="3930503"/>
                  <a:pt x="23333" y="3834935"/>
                </a:cubicBezTo>
                <a:cubicBezTo>
                  <a:pt x="17184" y="3771925"/>
                  <a:pt x="18128" y="3708417"/>
                  <a:pt x="26140" y="3645611"/>
                </a:cubicBezTo>
                <a:cubicBezTo>
                  <a:pt x="36728" y="3561155"/>
                  <a:pt x="53186" y="3475168"/>
                  <a:pt x="33156" y="3390458"/>
                </a:cubicBezTo>
                <a:cubicBezTo>
                  <a:pt x="1262" y="3255864"/>
                  <a:pt x="7641" y="3121398"/>
                  <a:pt x="20399" y="2985784"/>
                </a:cubicBezTo>
                <a:cubicBezTo>
                  <a:pt x="29967" y="2884871"/>
                  <a:pt x="40556" y="2782810"/>
                  <a:pt x="21419" y="2680748"/>
                </a:cubicBezTo>
                <a:cubicBezTo>
                  <a:pt x="13191" y="2633392"/>
                  <a:pt x="13191" y="2584964"/>
                  <a:pt x="21419" y="2537607"/>
                </a:cubicBezTo>
                <a:cubicBezTo>
                  <a:pt x="31370" y="2473819"/>
                  <a:pt x="40811" y="2410668"/>
                  <a:pt x="28053" y="2346242"/>
                </a:cubicBezTo>
                <a:cubicBezTo>
                  <a:pt x="22440" y="2318175"/>
                  <a:pt x="18230" y="2289853"/>
                  <a:pt x="15295" y="2261531"/>
                </a:cubicBezTo>
                <a:cubicBezTo>
                  <a:pt x="9452" y="2189221"/>
                  <a:pt x="11544" y="2116502"/>
                  <a:pt x="21546" y="2044651"/>
                </a:cubicBezTo>
                <a:cubicBezTo>
                  <a:pt x="31115" y="1961216"/>
                  <a:pt x="15551" y="1877270"/>
                  <a:pt x="28308" y="1794090"/>
                </a:cubicBezTo>
                <a:cubicBezTo>
                  <a:pt x="37367" y="1727100"/>
                  <a:pt x="37711" y="1659216"/>
                  <a:pt x="29329" y="1592136"/>
                </a:cubicBezTo>
                <a:cubicBezTo>
                  <a:pt x="14250" y="1465325"/>
                  <a:pt x="15193" y="1337123"/>
                  <a:pt x="32135" y="1210554"/>
                </a:cubicBezTo>
                <a:cubicBezTo>
                  <a:pt x="42597" y="1136687"/>
                  <a:pt x="48593" y="1060652"/>
                  <a:pt x="29839" y="988188"/>
                </a:cubicBezTo>
                <a:cubicBezTo>
                  <a:pt x="-14303" y="817873"/>
                  <a:pt x="11468" y="647303"/>
                  <a:pt x="29839" y="477881"/>
                </a:cubicBezTo>
                <a:cubicBezTo>
                  <a:pt x="41002" y="386894"/>
                  <a:pt x="41258" y="294898"/>
                  <a:pt x="30605" y="203847"/>
                </a:cubicBezTo>
                <a:lnTo>
                  <a:pt x="17136" y="42362"/>
                </a:lnTo>
                <a:lnTo>
                  <a:pt x="155390" y="51827"/>
                </a:lnTo>
                <a:cubicBezTo>
                  <a:pt x="380715" y="63616"/>
                  <a:pt x="606095" y="63411"/>
                  <a:pt x="831032" y="41432"/>
                </a:cubicBezTo>
                <a:cubicBezTo>
                  <a:pt x="1107234" y="18075"/>
                  <a:pt x="1384519" y="14708"/>
                  <a:pt x="1661115" y="31372"/>
                </a:cubicBezTo>
                <a:cubicBezTo>
                  <a:pt x="1911045" y="42962"/>
                  <a:pt x="2160581" y="71395"/>
                  <a:pt x="2411103" y="47120"/>
                </a:cubicBezTo>
                <a:cubicBezTo>
                  <a:pt x="2497298" y="38807"/>
                  <a:pt x="2581920" y="18689"/>
                  <a:pt x="2668707" y="14096"/>
                </a:cubicBezTo>
                <a:cubicBezTo>
                  <a:pt x="3075287" y="-7775"/>
                  <a:pt x="3480488" y="25030"/>
                  <a:pt x="3885690" y="51930"/>
                </a:cubicBezTo>
                <a:cubicBezTo>
                  <a:pt x="4033287" y="61770"/>
                  <a:pt x="4180883" y="73799"/>
                  <a:pt x="4328480" y="46900"/>
                </a:cubicBezTo>
                <a:cubicBezTo>
                  <a:pt x="4453032" y="25577"/>
                  <a:pt x="4579453" y="21181"/>
                  <a:pt x="4704949" y="33778"/>
                </a:cubicBezTo>
                <a:cubicBezTo>
                  <a:pt x="4816098" y="46376"/>
                  <a:pt x="4927939" y="49371"/>
                  <a:pt x="5039501" y="42745"/>
                </a:cubicBezTo>
                <a:cubicBezTo>
                  <a:pt x="5342568" y="15407"/>
                  <a:pt x="5645828" y="318"/>
                  <a:pt x="5949681" y="536"/>
                </a:cubicBezTo>
                <a:close/>
              </a:path>
            </a:pathLst>
          </a:custGeom>
        </p:spPr>
      </p:pic>
    </p:spTree>
    <p:extLst>
      <p:ext uri="{BB962C8B-B14F-4D97-AF65-F5344CB8AC3E}">
        <p14:creationId xmlns:p14="http://schemas.microsoft.com/office/powerpoint/2010/main" val="3427210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8AB01-7F7A-473D-A907-7027D2BFDAA3}"/>
              </a:ext>
            </a:extLst>
          </p:cNvPr>
          <p:cNvSpPr>
            <a:spLocks noGrp="1"/>
          </p:cNvSpPr>
          <p:nvPr>
            <p:ph type="title"/>
          </p:nvPr>
        </p:nvSpPr>
        <p:spPr/>
        <p:txBody>
          <a:bodyPr>
            <a:normAutofit fontScale="90000"/>
          </a:bodyPr>
          <a:lstStyle/>
          <a:p>
            <a:r>
              <a:rPr lang="nl-NL" dirty="0"/>
              <a:t>Oefening: oplossingsgericht in 4 vragen</a:t>
            </a:r>
          </a:p>
        </p:txBody>
      </p:sp>
      <p:sp>
        <p:nvSpPr>
          <p:cNvPr id="5" name="Tijdelijke aanduiding voor inhoud 4">
            <a:extLst>
              <a:ext uri="{FF2B5EF4-FFF2-40B4-BE49-F238E27FC236}">
                <a16:creationId xmlns:a16="http://schemas.microsoft.com/office/drawing/2014/main" id="{528D910A-677C-42DB-B696-816EDF611D6E}"/>
              </a:ext>
            </a:extLst>
          </p:cNvPr>
          <p:cNvSpPr>
            <a:spLocks noGrp="1"/>
          </p:cNvSpPr>
          <p:nvPr>
            <p:ph idx="1"/>
          </p:nvPr>
        </p:nvSpPr>
        <p:spPr/>
        <p:txBody>
          <a:bodyPr/>
          <a:lstStyle/>
          <a:p>
            <a:pPr marL="0" indent="0">
              <a:buNone/>
            </a:pPr>
            <a:r>
              <a:rPr lang="nl-NL" dirty="0"/>
              <a:t>Optie 1 : Waar hoop je op? Welk verschil zou dat maken?</a:t>
            </a:r>
          </a:p>
          <a:p>
            <a:pPr marL="0" indent="0">
              <a:buNone/>
            </a:pPr>
            <a:r>
              <a:rPr lang="nl-NL" dirty="0"/>
              <a:t>Wat werkt al in de goede richting? Wat zou de volgende stap zijn?</a:t>
            </a:r>
          </a:p>
          <a:p>
            <a:pPr marL="0" indent="0">
              <a:buNone/>
            </a:pPr>
            <a:endParaRPr lang="nl-NL" dirty="0"/>
          </a:p>
          <a:p>
            <a:pPr marL="0" indent="0">
              <a:buNone/>
            </a:pPr>
            <a:r>
              <a:rPr lang="nl-NL" dirty="0"/>
              <a:t>Optie 2: Wat mis je nog? Waarom wil je dat? Waarom lukt het niet? Wat kan je eraan doen? </a:t>
            </a:r>
          </a:p>
          <a:p>
            <a:pPr marL="0" indent="0">
              <a:buNone/>
            </a:pPr>
            <a:endParaRPr lang="nl-NL" dirty="0"/>
          </a:p>
        </p:txBody>
      </p:sp>
      <p:sp>
        <p:nvSpPr>
          <p:cNvPr id="3" name="Tijdelijke aanduiding voor inhoud 2">
            <a:extLst>
              <a:ext uri="{FF2B5EF4-FFF2-40B4-BE49-F238E27FC236}">
                <a16:creationId xmlns:a16="http://schemas.microsoft.com/office/drawing/2014/main" id="{29A03652-AC07-4D3C-98E1-E6A2D375D467}"/>
              </a:ext>
            </a:extLst>
          </p:cNvPr>
          <p:cNvSpPr>
            <a:spLocks noGrp="1"/>
          </p:cNvSpPr>
          <p:nvPr>
            <p:ph type="body" sz="half" idx="2"/>
          </p:nvPr>
        </p:nvSpPr>
        <p:spPr/>
        <p:txBody>
          <a:bodyPr/>
          <a:lstStyle/>
          <a:p>
            <a:pPr marL="0" indent="0">
              <a:buNone/>
            </a:pPr>
            <a:r>
              <a:rPr lang="nl-NL" dirty="0"/>
              <a:t>Gesprek met de vier vragen: </a:t>
            </a:r>
          </a:p>
          <a:p>
            <a:pPr marL="0" indent="0">
              <a:buNone/>
            </a:pPr>
            <a:r>
              <a:rPr lang="nl-NL" dirty="0"/>
              <a:t>1 is interviewer, 1 cliënt, 1 observant </a:t>
            </a:r>
          </a:p>
          <a:p>
            <a:r>
              <a:rPr lang="nl-NL" dirty="0"/>
              <a:t>Per 3 drietal verschillende vragen.</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1684611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4" name="Rectangle 13">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a:extLst>
              <a:ext uri="{FF2B5EF4-FFF2-40B4-BE49-F238E27FC236}">
                <a16:creationId xmlns:a16="http://schemas.microsoft.com/office/drawing/2014/main" id="{C376425E-095F-4BA4-88C4-407C764447FE}"/>
              </a:ext>
            </a:extLst>
          </p:cNvPr>
          <p:cNvSpPr>
            <a:spLocks noGrp="1"/>
          </p:cNvSpPr>
          <p:nvPr>
            <p:ph type="title"/>
          </p:nvPr>
        </p:nvSpPr>
        <p:spPr>
          <a:xfrm>
            <a:off x="838200" y="451381"/>
            <a:ext cx="10512552" cy="4066540"/>
          </a:xfrm>
        </p:spPr>
        <p:txBody>
          <a:bodyPr vert="horz" lIns="91440" tIns="45720" rIns="91440" bIns="45720" rtlCol="0" anchor="b">
            <a:normAutofit/>
          </a:bodyPr>
          <a:lstStyle/>
          <a:p>
            <a:pPr algn="l">
              <a:lnSpc>
                <a:spcPct val="90000"/>
              </a:lnSpc>
            </a:pPr>
            <a:r>
              <a:rPr lang="en-US" sz="8900" dirty="0">
                <a:solidFill>
                  <a:schemeClr val="accent1"/>
                </a:solidFill>
              </a:rPr>
              <a:t>Hoe </a:t>
            </a:r>
            <a:r>
              <a:rPr lang="en-US" sz="8900" dirty="0" err="1">
                <a:solidFill>
                  <a:schemeClr val="accent1"/>
                </a:solidFill>
              </a:rPr>
              <a:t>voelde</a:t>
            </a:r>
            <a:r>
              <a:rPr lang="en-US" sz="8900" dirty="0">
                <a:solidFill>
                  <a:schemeClr val="accent1"/>
                </a:solidFill>
              </a:rPr>
              <a:t> het? </a:t>
            </a:r>
            <a:br>
              <a:rPr lang="en-US" sz="8900" dirty="0">
                <a:solidFill>
                  <a:schemeClr val="accent1"/>
                </a:solidFill>
              </a:rPr>
            </a:br>
            <a:r>
              <a:rPr lang="en-US" sz="8900" dirty="0">
                <a:solidFill>
                  <a:schemeClr val="accent1"/>
                </a:solidFill>
              </a:rPr>
              <a:t>Was er </a:t>
            </a:r>
            <a:r>
              <a:rPr lang="en-US" sz="8900" dirty="0" err="1">
                <a:solidFill>
                  <a:schemeClr val="accent1"/>
                </a:solidFill>
              </a:rPr>
              <a:t>een</a:t>
            </a:r>
            <a:r>
              <a:rPr lang="en-US" sz="8900" dirty="0">
                <a:solidFill>
                  <a:schemeClr val="accent1"/>
                </a:solidFill>
              </a:rPr>
              <a:t> </a:t>
            </a:r>
            <a:r>
              <a:rPr lang="en-US" sz="8900" dirty="0" err="1">
                <a:solidFill>
                  <a:schemeClr val="accent1"/>
                </a:solidFill>
              </a:rPr>
              <a:t>verschil</a:t>
            </a:r>
            <a:r>
              <a:rPr lang="en-US" sz="8900" dirty="0">
                <a:solidFill>
                  <a:schemeClr val="accent1"/>
                </a:solidFill>
              </a:rPr>
              <a:t> in </a:t>
            </a:r>
            <a:r>
              <a:rPr lang="en-US" sz="8900" dirty="0" err="1">
                <a:solidFill>
                  <a:schemeClr val="accent1"/>
                </a:solidFill>
              </a:rPr>
              <a:t>vragen</a:t>
            </a:r>
            <a:r>
              <a:rPr lang="en-US" sz="8900" dirty="0">
                <a:solidFill>
                  <a:schemeClr val="accent1"/>
                </a:solidFill>
              </a:rPr>
              <a:t>?</a:t>
            </a:r>
          </a:p>
        </p:txBody>
      </p:sp>
      <p:sp>
        <p:nvSpPr>
          <p:cNvPr id="16" name="Rectangle 6">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80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1BE61CC-19AD-4155-8573-EAF16F96B942}"/>
              </a:ext>
            </a:extLst>
          </p:cNvPr>
          <p:cNvSpPr>
            <a:spLocks noGrp="1"/>
          </p:cNvSpPr>
          <p:nvPr>
            <p:ph type="title"/>
          </p:nvPr>
        </p:nvSpPr>
        <p:spPr/>
        <p:txBody>
          <a:bodyPr/>
          <a:lstStyle/>
          <a:p>
            <a:r>
              <a:rPr lang="nl-NL" dirty="0"/>
              <a:t>Groepsopdracht </a:t>
            </a:r>
          </a:p>
        </p:txBody>
      </p:sp>
      <p:sp>
        <p:nvSpPr>
          <p:cNvPr id="6" name="Tijdelijke aanduiding voor inhoud 5">
            <a:extLst>
              <a:ext uri="{FF2B5EF4-FFF2-40B4-BE49-F238E27FC236}">
                <a16:creationId xmlns:a16="http://schemas.microsoft.com/office/drawing/2014/main" id="{71C07AC5-E7E4-4EB8-9417-19747F1D0237}"/>
              </a:ext>
            </a:extLst>
          </p:cNvPr>
          <p:cNvSpPr>
            <a:spLocks noGrp="1"/>
          </p:cNvSpPr>
          <p:nvPr>
            <p:ph idx="1"/>
          </p:nvPr>
        </p:nvSpPr>
        <p:spPr>
          <a:xfrm>
            <a:off x="581024" y="1805559"/>
            <a:ext cx="11172825" cy="4890516"/>
          </a:xfrm>
        </p:spPr>
        <p:txBody>
          <a:bodyPr>
            <a:normAutofit fontScale="85000" lnSpcReduction="20000"/>
          </a:bodyPr>
          <a:lstStyle/>
          <a:p>
            <a:r>
              <a:rPr lang="nl-NL" dirty="0">
                <a:latin typeface="Agency FB" panose="020B0503020202020204" pitchFamily="34" charset="0"/>
              </a:rPr>
              <a:t>Helft van de studenten zitten in een binnen kring met de gezichten naar de muren van het lokaal.</a:t>
            </a:r>
          </a:p>
          <a:p>
            <a:r>
              <a:rPr lang="nl-NL" dirty="0">
                <a:latin typeface="Agency FB" panose="020B0503020202020204" pitchFamily="34" charset="0"/>
              </a:rPr>
              <a:t>Andere helft van de studenten zitten in de buitenkring met gezichten naar de </a:t>
            </a:r>
            <a:r>
              <a:rPr lang="nl-NL" dirty="0" err="1">
                <a:latin typeface="Agency FB" panose="020B0503020202020204" pitchFamily="34" charset="0"/>
              </a:rPr>
              <a:t>binnenkring</a:t>
            </a:r>
            <a:r>
              <a:rPr lang="nl-NL" dirty="0">
                <a:latin typeface="Agency FB" panose="020B0503020202020204" pitchFamily="34" charset="0"/>
              </a:rPr>
              <a:t>.</a:t>
            </a:r>
          </a:p>
          <a:p>
            <a:pPr marL="0" indent="0">
              <a:buNone/>
            </a:pPr>
            <a:endParaRPr lang="nl-NL" dirty="0">
              <a:latin typeface="Agency FB" panose="020B0503020202020204" pitchFamily="34" charset="0"/>
            </a:endParaRPr>
          </a:p>
          <a:p>
            <a:pPr marL="0" indent="0">
              <a:buNone/>
            </a:pPr>
            <a:r>
              <a:rPr lang="nl-NL" dirty="0" err="1">
                <a:latin typeface="Agency FB" panose="020B0503020202020204" pitchFamily="34" charset="0"/>
              </a:rPr>
              <a:t>Binnenkring</a:t>
            </a:r>
            <a:r>
              <a:rPr lang="nl-NL" dirty="0">
                <a:latin typeface="Agency FB" panose="020B0503020202020204" pitchFamily="34" charset="0"/>
              </a:rPr>
              <a:t> zijn de cliënten, deze blijven zitten. Buitenring zijn de persoonlijk begeleiders. De buitenring wisselt om de vijf minuten (linksom). </a:t>
            </a:r>
          </a:p>
          <a:p>
            <a:pPr marL="0" indent="0">
              <a:buNone/>
            </a:pPr>
            <a:r>
              <a:rPr lang="nl-NL" dirty="0">
                <a:solidFill>
                  <a:schemeClr val="accent1">
                    <a:lumMod val="75000"/>
                  </a:schemeClr>
                </a:solidFill>
                <a:latin typeface="Agency FB" panose="020B0503020202020204" pitchFamily="34" charset="0"/>
              </a:rPr>
              <a:t>Eerste ronde </a:t>
            </a:r>
            <a:r>
              <a:rPr lang="nl-NL" dirty="0">
                <a:latin typeface="Agency FB" panose="020B0503020202020204" pitchFamily="34" charset="0"/>
              </a:rPr>
              <a:t>alleen schaalvraag oefenen</a:t>
            </a:r>
          </a:p>
          <a:p>
            <a:pPr marL="0" indent="0">
              <a:buNone/>
            </a:pPr>
            <a:r>
              <a:rPr lang="nl-NL" dirty="0">
                <a:solidFill>
                  <a:schemeClr val="accent1">
                    <a:lumMod val="75000"/>
                  </a:schemeClr>
                </a:solidFill>
                <a:latin typeface="Agency FB" panose="020B0503020202020204" pitchFamily="34" charset="0"/>
              </a:rPr>
              <a:t>Tweede ronde </a:t>
            </a:r>
            <a:r>
              <a:rPr lang="nl-NL" dirty="0">
                <a:latin typeface="Agency FB" panose="020B0503020202020204" pitchFamily="34" charset="0"/>
              </a:rPr>
              <a:t>alleen de wondervraag oefenen </a:t>
            </a:r>
          </a:p>
          <a:p>
            <a:pPr marL="0" indent="0">
              <a:buNone/>
            </a:pPr>
            <a:r>
              <a:rPr lang="nl-NL" dirty="0">
                <a:solidFill>
                  <a:schemeClr val="accent1">
                    <a:lumMod val="75000"/>
                  </a:schemeClr>
                </a:solidFill>
                <a:latin typeface="Agency FB" panose="020B0503020202020204" pitchFamily="34" charset="0"/>
              </a:rPr>
              <a:t>Derde ronde </a:t>
            </a:r>
            <a:r>
              <a:rPr lang="nl-NL" dirty="0">
                <a:latin typeface="Agency FB" panose="020B0503020202020204" pitchFamily="34" charset="0"/>
              </a:rPr>
              <a:t>je mag geen oplossing aandragen, niet advies geven en niet vragen wat heb je nodig? </a:t>
            </a:r>
          </a:p>
          <a:p>
            <a:pPr marL="0" indent="0">
              <a:buNone/>
            </a:pPr>
            <a:endParaRPr lang="nl-NL" dirty="0">
              <a:latin typeface="Agency FB" panose="020B0503020202020204" pitchFamily="34" charset="0"/>
            </a:endParaRPr>
          </a:p>
          <a:p>
            <a:pPr marL="0" indent="0">
              <a:buNone/>
            </a:pPr>
            <a:r>
              <a:rPr lang="nl-NL" dirty="0">
                <a:latin typeface="Agency FB" panose="020B0503020202020204" pitchFamily="34" charset="0"/>
              </a:rPr>
              <a:t>Omdraaien rollen, en dan rechtsom wisselen. </a:t>
            </a:r>
          </a:p>
          <a:p>
            <a:pPr marL="0" indent="0">
              <a:buNone/>
            </a:pPr>
            <a:r>
              <a:rPr lang="nl-NL" dirty="0">
                <a:latin typeface="Agency FB" panose="020B0503020202020204" pitchFamily="34" charset="0"/>
              </a:rPr>
              <a:t>Kleine persoonlijke issues oplossen, bijvoorbeeld stoppen met roken, beter omgaan met geld, afvallen enz. </a:t>
            </a:r>
          </a:p>
        </p:txBody>
      </p:sp>
    </p:spTree>
    <p:extLst>
      <p:ext uri="{BB962C8B-B14F-4D97-AF65-F5344CB8AC3E}">
        <p14:creationId xmlns:p14="http://schemas.microsoft.com/office/powerpoint/2010/main" val="233469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E5A0C4-730B-4C6D-9D63-572997938A3A}"/>
              </a:ext>
            </a:extLst>
          </p:cNvPr>
          <p:cNvSpPr>
            <a:spLocks noGrp="1"/>
          </p:cNvSpPr>
          <p:nvPr>
            <p:ph type="title"/>
          </p:nvPr>
        </p:nvSpPr>
        <p:spPr/>
        <p:txBody>
          <a:bodyPr/>
          <a:lstStyle/>
          <a:p>
            <a:r>
              <a:rPr lang="nl-NL" dirty="0"/>
              <a:t>Casus uitspelen voor de klas </a:t>
            </a:r>
          </a:p>
        </p:txBody>
      </p:sp>
      <p:sp>
        <p:nvSpPr>
          <p:cNvPr id="3" name="Tijdelijke aanduiding voor inhoud 2">
            <a:extLst>
              <a:ext uri="{FF2B5EF4-FFF2-40B4-BE49-F238E27FC236}">
                <a16:creationId xmlns:a16="http://schemas.microsoft.com/office/drawing/2014/main" id="{88A7B684-A2E7-48B5-A4EF-7098FB2D0030}"/>
              </a:ext>
            </a:extLst>
          </p:cNvPr>
          <p:cNvSpPr>
            <a:spLocks noGrp="1"/>
          </p:cNvSpPr>
          <p:nvPr>
            <p:ph idx="1"/>
          </p:nvPr>
        </p:nvSpPr>
        <p:spPr>
          <a:xfrm>
            <a:off x="363985" y="1929383"/>
            <a:ext cx="11603114" cy="4755501"/>
          </a:xfrm>
        </p:spPr>
        <p:txBody>
          <a:bodyPr>
            <a:normAutofit/>
          </a:bodyPr>
          <a:lstStyle/>
          <a:p>
            <a:pPr marL="0" indent="0">
              <a:buNone/>
            </a:pPr>
            <a:r>
              <a:rPr lang="nl-NL" sz="1800" dirty="0" err="1">
                <a:latin typeface="Agency FB" panose="020B0503020202020204" pitchFamily="34" charset="0"/>
              </a:rPr>
              <a:t>Voorgeschiedenis:’Ik</a:t>
            </a:r>
            <a:r>
              <a:rPr lang="nl-NL" sz="1800" dirty="0">
                <a:latin typeface="Agency FB" panose="020B0503020202020204" pitchFamily="34" charset="0"/>
              </a:rPr>
              <a:t> zit bij Anja in de achterkamer. Ze ligt in het bed dat we in de zorgwinkel hebben weten te bemachtigen. Ze is nog jong, pas tweeëndertig. Vijf jaar geleden hoorde ze, na een lange weg van onderzoeken, onduidelijkheid, twijfels en ongemak, dat ze Multiple Sclerose heeft en dat ze daarmee zal moeten leren leven. Ze praat over die tijd nog steeds met enig cynisme en bitterheid. Ik help haar ’s morgens bij het opstaan en de lichamelijke verzorging. We drinken daarna samen een kopje thee. Anja vertelt dat ze gisteren sinds lange tijd met haar moeder naar de stad is geweest voor een nieuwe spijkerbroek. Ze had het heel gezellig gevonden, tot het moment dat ze aan de koffie bij V&amp;D merkte dat haar moeder probeerde een ernstig gesprek met haar te beginnen. Anja: ‘Ze zal het niet kwaad bedoelen, maar dan word ik hels van binnen. Terwijl ik het net gezellig begin te vinden probeert zij iets bij me los te wrikken dat ik er net even onder heb weten te houden. In onze familie wordt er over haast niets anders gesproken dan mijn “ziekte”. Weet je, ik voel dat haast op afstand aan. Ik voel dat als bekokstoven, dat praten over: “Zou het voor Anja nou niet beter zijn als...?” Aan de toon van de stem van mijn moeder hoorde ik dat er weer over me gekletst was. Ze begon met: “Eh, ja ik weet niet goed hoe ik er over moet beginnen, maar gisteren hadden we het thuis er zo over, eh ja, je weet wel...?” Ik kon niet anders zeggen dan: “Hoezo: ‘je weet wel’?” “Nou ja,” gaf ze als antwoord, “of je wel goed voor jezelf zorgt.” Ik was zo perplex, dat ik op het punt stond de rekening te vragen en op te stappen. Dat kon natuurlijk niet. Mijn moeder had me gehaald en zou me moeten brengen. Ik zou willen dat ik haar voor eens en voor altijd duidelijk zou kunnen maken dat ik heel goed mijn eigen boontjes kan doppen ook al ben ik “INVALIDE”.’</a:t>
            </a:r>
          </a:p>
          <a:p>
            <a:endParaRPr lang="nl-NL" sz="1800" dirty="0">
              <a:latin typeface="Agency FB" panose="020B0503020202020204" pitchFamily="34" charset="0"/>
            </a:endParaRPr>
          </a:p>
          <a:p>
            <a:pPr marL="0" indent="0">
              <a:buNone/>
            </a:pPr>
            <a:r>
              <a:rPr lang="nl-NL" sz="1800" dirty="0">
                <a:latin typeface="Agency FB" panose="020B0503020202020204" pitchFamily="34" charset="0"/>
              </a:rPr>
              <a:t>Opdracht: Voer als begeleider een oplossingsgericht gesprek met Anja naar aanleiding van de door haar aangeroerde problematiek en zet haar in haar kracht</a:t>
            </a:r>
          </a:p>
        </p:txBody>
      </p:sp>
    </p:spTree>
    <p:extLst>
      <p:ext uri="{BB962C8B-B14F-4D97-AF65-F5344CB8AC3E}">
        <p14:creationId xmlns:p14="http://schemas.microsoft.com/office/powerpoint/2010/main" val="3633313814"/>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C0A2135D24748A826BF86DDB6171D" ma:contentTypeVersion="9" ma:contentTypeDescription="Een nieuw document maken." ma:contentTypeScope="" ma:versionID="2398ac0988d1926cf0501d2d83ebcf13">
  <xsd:schema xmlns:xsd="http://www.w3.org/2001/XMLSchema" xmlns:xs="http://www.w3.org/2001/XMLSchema" xmlns:p="http://schemas.microsoft.com/office/2006/metadata/properties" xmlns:ns2="a56c3d00-5de7-48d5-ab4c-fdc358b883d4" xmlns:ns3="6c60a613-874c-4135-9c0c-908833996ac5" targetNamespace="http://schemas.microsoft.com/office/2006/metadata/properties" ma:root="true" ma:fieldsID="19a4a3d8acbbc66bb41c01e43c24a05b" ns2:_="" ns3:_="">
    <xsd:import namespace="a56c3d00-5de7-48d5-ab4c-fdc358b883d4"/>
    <xsd:import namespace="6c60a613-874c-4135-9c0c-908833996ac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6c3d00-5de7-48d5-ab4c-fdc358b883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60a613-874c-4135-9c0c-908833996ac5"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5FB01D-EE04-4A3F-B292-44CA1473B962}"/>
</file>

<file path=customXml/itemProps2.xml><?xml version="1.0" encoding="utf-8"?>
<ds:datastoreItem xmlns:ds="http://schemas.openxmlformats.org/officeDocument/2006/customXml" ds:itemID="{CF0FA16D-9587-4D25-A381-46B19CEB0618}"/>
</file>

<file path=customXml/itemProps3.xml><?xml version="1.0" encoding="utf-8"?>
<ds:datastoreItem xmlns:ds="http://schemas.openxmlformats.org/officeDocument/2006/customXml" ds:itemID="{C9C579A2-DB9D-45C4-B613-AC87D454D062}"/>
</file>

<file path=docProps/app.xml><?xml version="1.0" encoding="utf-8"?>
<Properties xmlns="http://schemas.openxmlformats.org/officeDocument/2006/extended-properties" xmlns:vt="http://schemas.openxmlformats.org/officeDocument/2006/docPropsVTypes">
  <TotalTime>21</TotalTime>
  <Words>699</Words>
  <Application>Microsoft Office PowerPoint</Application>
  <PresentationFormat>Breedbeeld</PresentationFormat>
  <Paragraphs>37</Paragraphs>
  <Slides>10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Agency FB</vt:lpstr>
      <vt:lpstr>Arial</vt:lpstr>
      <vt:lpstr>Modern Love</vt:lpstr>
      <vt:lpstr>The Hand</vt:lpstr>
      <vt:lpstr>SketchyVTI</vt:lpstr>
      <vt:lpstr>Les 8 fysiek oplossingsgericht werken</vt:lpstr>
      <vt:lpstr>Programma </vt:lpstr>
      <vt:lpstr>Wie heeft er ervaringen in oplossing gericht werken?</vt:lpstr>
      <vt:lpstr>8 stappendans </vt:lpstr>
      <vt:lpstr>PowerPoint-presentatie</vt:lpstr>
      <vt:lpstr>Oefening: oplossingsgericht in 4 vragen</vt:lpstr>
      <vt:lpstr>Hoe voelde het?  Was er een verschil in vragen?</vt:lpstr>
      <vt:lpstr>Groepsopdracht </vt:lpstr>
      <vt:lpstr>Casus uitspelen voor de klas </vt:lpstr>
      <vt:lpstr>Afsluiting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8 fysiek oplossingsgericht werken</dc:title>
  <dc:creator>Sanne Kompaan</dc:creator>
  <cp:lastModifiedBy>Sanne Kompaan</cp:lastModifiedBy>
  <cp:revision>4</cp:revision>
  <dcterms:created xsi:type="dcterms:W3CDTF">2021-03-26T14:18:31Z</dcterms:created>
  <dcterms:modified xsi:type="dcterms:W3CDTF">2021-03-26T14:52:29Z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0x01010063AC0A2135D24748A826BF86DDB6171D</vt:lpwstr>
  </property>
</Properties>
</file>